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3" r:id="rId3"/>
  </p:sldMasterIdLst>
  <p:notesMasterIdLst>
    <p:notesMasterId r:id="rId62"/>
  </p:notesMasterIdLst>
  <p:sldIdLst>
    <p:sldId id="538" r:id="rId4"/>
    <p:sldId id="547" r:id="rId5"/>
    <p:sldId id="548" r:id="rId6"/>
    <p:sldId id="550" r:id="rId7"/>
    <p:sldId id="551" r:id="rId8"/>
    <p:sldId id="513" r:id="rId9"/>
    <p:sldId id="580" r:id="rId10"/>
    <p:sldId id="583" r:id="rId11"/>
    <p:sldId id="537" r:id="rId12"/>
    <p:sldId id="559" r:id="rId13"/>
    <p:sldId id="579" r:id="rId14"/>
    <p:sldId id="590" r:id="rId15"/>
    <p:sldId id="591" r:id="rId16"/>
    <p:sldId id="558" r:id="rId17"/>
    <p:sldId id="364" r:id="rId18"/>
    <p:sldId id="365" r:id="rId19"/>
    <p:sldId id="366" r:id="rId20"/>
    <p:sldId id="369" r:id="rId21"/>
    <p:sldId id="372" r:id="rId22"/>
    <p:sldId id="571" r:id="rId23"/>
    <p:sldId id="376" r:id="rId24"/>
    <p:sldId id="380" r:id="rId25"/>
    <p:sldId id="573" r:id="rId26"/>
    <p:sldId id="574" r:id="rId27"/>
    <p:sldId id="576" r:id="rId28"/>
    <p:sldId id="381" r:id="rId29"/>
    <p:sldId id="589" r:id="rId30"/>
    <p:sldId id="382" r:id="rId31"/>
    <p:sldId id="384" r:id="rId32"/>
    <p:sldId id="385" r:id="rId33"/>
    <p:sldId id="386" r:id="rId34"/>
    <p:sldId id="592" r:id="rId35"/>
    <p:sldId id="462" r:id="rId36"/>
    <p:sldId id="512" r:id="rId37"/>
    <p:sldId id="514" r:id="rId38"/>
    <p:sldId id="515" r:id="rId39"/>
    <p:sldId id="516" r:id="rId40"/>
    <p:sldId id="517" r:id="rId41"/>
    <p:sldId id="518" r:id="rId42"/>
    <p:sldId id="519" r:id="rId43"/>
    <p:sldId id="520" r:id="rId44"/>
    <p:sldId id="521" r:id="rId45"/>
    <p:sldId id="522" r:id="rId46"/>
    <p:sldId id="523" r:id="rId47"/>
    <p:sldId id="524" r:id="rId48"/>
    <p:sldId id="525" r:id="rId49"/>
    <p:sldId id="526" r:id="rId50"/>
    <p:sldId id="527" r:id="rId51"/>
    <p:sldId id="528" r:id="rId52"/>
    <p:sldId id="529" r:id="rId53"/>
    <p:sldId id="530" r:id="rId54"/>
    <p:sldId id="531" r:id="rId55"/>
    <p:sldId id="532" r:id="rId56"/>
    <p:sldId id="584" r:id="rId57"/>
    <p:sldId id="585" r:id="rId58"/>
    <p:sldId id="533" r:id="rId59"/>
    <p:sldId id="534" r:id="rId60"/>
    <p:sldId id="535" r:id="rId61"/>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Sheet1!$B$2:$B$15</c:f>
              <c:numCache>
                <c:formatCode>General</c:formatCode>
                <c:ptCount val="14"/>
                <c:pt idx="0">
                  <c:v>2.25</c:v>
                </c:pt>
                <c:pt idx="1">
                  <c:v>1.8</c:v>
                </c:pt>
                <c:pt idx="2">
                  <c:v>1.45</c:v>
                </c:pt>
                <c:pt idx="3">
                  <c:v>1.1499999999999999</c:v>
                </c:pt>
                <c:pt idx="4">
                  <c:v>0.9</c:v>
                </c:pt>
                <c:pt idx="5">
                  <c:v>0.7</c:v>
                </c:pt>
                <c:pt idx="6">
                  <c:v>0.55000000000000004</c:v>
                </c:pt>
                <c:pt idx="7">
                  <c:v>0.43</c:v>
                </c:pt>
                <c:pt idx="8">
                  <c:v>0.33</c:v>
                </c:pt>
                <c:pt idx="9">
                  <c:v>0.25</c:v>
                </c:pt>
                <c:pt idx="10">
                  <c:v>0.18</c:v>
                </c:pt>
                <c:pt idx="11">
                  <c:v>0.13500000000000001</c:v>
                </c:pt>
                <c:pt idx="12">
                  <c:v>0.125</c:v>
                </c:pt>
              </c:numCache>
            </c:numRef>
          </c:val>
          <c:smooth val="0"/>
          <c:extLst>
            <c:ext xmlns:c16="http://schemas.microsoft.com/office/drawing/2014/chart" uri="{C3380CC4-5D6E-409C-BE32-E72D297353CC}">
              <c16:uniqueId val="{00000000-54B2-4E0E-BCF5-526643D0B07C}"/>
            </c:ext>
          </c:extLst>
        </c:ser>
        <c:dLbls>
          <c:showLegendKey val="0"/>
          <c:showVal val="0"/>
          <c:showCatName val="0"/>
          <c:showSerName val="0"/>
          <c:showPercent val="0"/>
          <c:showBubbleSize val="0"/>
        </c:dLbls>
        <c:smooth val="0"/>
        <c:axId val="423505800"/>
        <c:axId val="423501488"/>
      </c:lineChart>
      <c:catAx>
        <c:axId val="4235058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900" dirty="0">
                    <a:solidFill>
                      <a:schemeClr val="tx1"/>
                    </a:solidFill>
                    <a:effectLst/>
                  </a:rPr>
                  <a:t>No. of canisters of inhaled corticosteroids per 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501488"/>
        <c:crosses val="autoZero"/>
        <c:auto val="1"/>
        <c:lblAlgn val="ctr"/>
        <c:lblOffset val="100"/>
        <c:noMultiLvlLbl val="0"/>
      </c:catAx>
      <c:valAx>
        <c:axId val="423501488"/>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900" dirty="0">
                    <a:solidFill>
                      <a:schemeClr val="tx1"/>
                    </a:solidFill>
                    <a:effectLst/>
                  </a:rPr>
                  <a:t>Rate ratio for death from asthma</a:t>
                </a:r>
              </a:p>
            </c:rich>
          </c:tx>
          <c:layout>
            <c:manualLayout>
              <c:xMode val="edge"/>
              <c:yMode val="edge"/>
              <c:x val="2.5449774102639398E-2"/>
              <c:y val="9.4628235138196404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505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Sheet1!$B$2:$B$15</c:f>
              <c:numCache>
                <c:formatCode>General</c:formatCode>
                <c:ptCount val="14"/>
                <c:pt idx="0">
                  <c:v>2.25</c:v>
                </c:pt>
                <c:pt idx="1">
                  <c:v>1.8</c:v>
                </c:pt>
                <c:pt idx="2">
                  <c:v>1.45</c:v>
                </c:pt>
                <c:pt idx="3">
                  <c:v>1.1499999999999999</c:v>
                </c:pt>
                <c:pt idx="4">
                  <c:v>0.9</c:v>
                </c:pt>
                <c:pt idx="5">
                  <c:v>0.7</c:v>
                </c:pt>
                <c:pt idx="6">
                  <c:v>0.55000000000000004</c:v>
                </c:pt>
                <c:pt idx="7">
                  <c:v>0.43</c:v>
                </c:pt>
                <c:pt idx="8">
                  <c:v>0.33</c:v>
                </c:pt>
                <c:pt idx="9">
                  <c:v>0.25</c:v>
                </c:pt>
                <c:pt idx="10">
                  <c:v>0.18</c:v>
                </c:pt>
                <c:pt idx="11">
                  <c:v>0.13500000000000001</c:v>
                </c:pt>
                <c:pt idx="12">
                  <c:v>0.125</c:v>
                </c:pt>
              </c:numCache>
            </c:numRef>
          </c:val>
          <c:smooth val="0"/>
          <c:extLst>
            <c:ext xmlns:c16="http://schemas.microsoft.com/office/drawing/2014/chart" uri="{C3380CC4-5D6E-409C-BE32-E72D297353CC}">
              <c16:uniqueId val="{00000000-54B2-4E0E-BCF5-526643D0B07C}"/>
            </c:ext>
          </c:extLst>
        </c:ser>
        <c:dLbls>
          <c:showLegendKey val="0"/>
          <c:showVal val="0"/>
          <c:showCatName val="0"/>
          <c:showSerName val="0"/>
          <c:showPercent val="0"/>
          <c:showBubbleSize val="0"/>
        </c:dLbls>
        <c:smooth val="0"/>
        <c:axId val="423516776"/>
        <c:axId val="423516384"/>
      </c:lineChart>
      <c:catAx>
        <c:axId val="42351677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900" dirty="0">
                    <a:solidFill>
                      <a:schemeClr val="tx1"/>
                    </a:solidFill>
                    <a:effectLst/>
                  </a:rPr>
                  <a:t>No. of canisters of inhaled corticosteroids per 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516384"/>
        <c:crosses val="autoZero"/>
        <c:auto val="1"/>
        <c:lblAlgn val="ctr"/>
        <c:lblOffset val="100"/>
        <c:noMultiLvlLbl val="0"/>
      </c:catAx>
      <c:valAx>
        <c:axId val="423516384"/>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900" dirty="0">
                    <a:solidFill>
                      <a:schemeClr val="tx1"/>
                    </a:solidFill>
                    <a:effectLst/>
                  </a:rPr>
                  <a:t>Rate ratio for death from asthma</a:t>
                </a:r>
              </a:p>
            </c:rich>
          </c:tx>
          <c:layout>
            <c:manualLayout>
              <c:xMode val="edge"/>
              <c:yMode val="edge"/>
              <c:x val="2.5449774102639398E-2"/>
              <c:y val="9.4628235138196404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516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5497D721-ED3D-40D3-AF4C-F7F187E257F1}" type="datetimeFigureOut">
              <a:rPr lang="en-NZ" smtClean="0"/>
              <a:t>23/07/2018</a:t>
            </a:fld>
            <a:endParaRPr lang="en-NZ"/>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23F5C504-ABA5-4133-AB18-3A64D5FA79E0}" type="slidenum">
              <a:rPr lang="en-NZ" smtClean="0"/>
              <a:t>‹#›</a:t>
            </a:fld>
            <a:endParaRPr lang="en-NZ"/>
          </a:p>
        </p:txBody>
      </p:sp>
    </p:spTree>
    <p:extLst>
      <p:ext uri="{BB962C8B-B14F-4D97-AF65-F5344CB8AC3E}">
        <p14:creationId xmlns:p14="http://schemas.microsoft.com/office/powerpoint/2010/main" val="398148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a:prstGeom prst="rect">
            <a:avLst/>
          </a:prstGeom>
        </p:spPr>
      </p:sp>
      <p:sp>
        <p:nvSpPr>
          <p:cNvPr id="3" name="Notes Placeholder 2"/>
          <p:cNvSpPr>
            <a:spLocks noGrp="1"/>
          </p:cNvSpPr>
          <p:nvPr>
            <p:ph type="body" idx="1"/>
          </p:nvPr>
        </p:nvSpPr>
        <p:spPr>
          <a:xfrm>
            <a:off x="680562" y="4721186"/>
            <a:ext cx="5444490" cy="4472702"/>
          </a:xfrm>
          <a:prstGeom prst="rect">
            <a:avLst/>
          </a:prstGeom>
        </p:spPr>
        <p:txBody>
          <a:bodyPr/>
          <a:lstStyle/>
          <a:p>
            <a:r>
              <a:rPr lang="en-NZ" dirty="0" smtClean="0"/>
              <a:t>Shouldn’t we really standardise the test, to include the FULL BD RESPONSE, how would we do that? </a:t>
            </a:r>
            <a:endParaRPr lang="en-NZ" dirty="0"/>
          </a:p>
        </p:txBody>
      </p:sp>
      <p:sp>
        <p:nvSpPr>
          <p:cNvPr id="4" name="Slide Number Placeholder 3"/>
          <p:cNvSpPr>
            <a:spLocks noGrp="1"/>
          </p:cNvSpPr>
          <p:nvPr>
            <p:ph type="sldNum" sz="quarter" idx="10"/>
          </p:nvPr>
        </p:nvSpPr>
        <p:spPr/>
        <p:txBody>
          <a:bodyPr/>
          <a:lstStyle/>
          <a:p>
            <a:fld id="{98E42BC3-B2F9-4501-80F4-7ABCBCA08815}" type="slidenum">
              <a:rPr lang="en-NZ" smtClean="0">
                <a:solidFill>
                  <a:prstClr val="black"/>
                </a:solidFill>
              </a:rPr>
              <a:pPr/>
              <a:t>2</a:t>
            </a:fld>
            <a:endParaRPr lang="en-NZ">
              <a:solidFill>
                <a:prstClr val="black"/>
              </a:solidFill>
            </a:endParaRPr>
          </a:p>
        </p:txBody>
      </p:sp>
    </p:spTree>
    <p:extLst>
      <p:ext uri="{BB962C8B-B14F-4D97-AF65-F5344CB8AC3E}">
        <p14:creationId xmlns:p14="http://schemas.microsoft.com/office/powerpoint/2010/main" val="3114397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35000"/>
            <a:ext cx="5080000" cy="3810000"/>
          </a:xfrm>
          <a:prstGeom prst="rect">
            <a:avLst/>
          </a:prstGeom>
        </p:spPr>
      </p:sp>
      <p:sp>
        <p:nvSpPr>
          <p:cNvPr id="3" name="Notes Placeholder 2"/>
          <p:cNvSpPr>
            <a:spLocks noGrp="1"/>
          </p:cNvSpPr>
          <p:nvPr>
            <p:ph type="body" idx="1"/>
          </p:nvPr>
        </p:nvSpPr>
        <p:spPr>
          <a:xfrm>
            <a:off x="443625" y="4721185"/>
            <a:ext cx="5999022" cy="4719461"/>
          </a:xfrm>
          <a:prstGeom prst="rect">
            <a:avLst/>
          </a:prstGeom>
        </p:spPr>
        <p:txBody>
          <a:bodyPr/>
          <a:lstStyle/>
          <a:p>
            <a:r>
              <a:rPr lang="en-US" sz="1200" b="1" dirty="0"/>
              <a:t>LINK: Conversely, there is under utilisation of ICS,</a:t>
            </a:r>
            <a:r>
              <a:rPr lang="en-US" sz="1200" b="1" baseline="0" dirty="0"/>
              <a:t> which is </a:t>
            </a:r>
            <a:r>
              <a:rPr lang="en-US" sz="1200" b="1" dirty="0"/>
              <a:t>associated</a:t>
            </a:r>
            <a:r>
              <a:rPr lang="en-US" sz="1200" b="1" baseline="0" dirty="0"/>
              <a:t> with increased risk of death.</a:t>
            </a:r>
            <a:r>
              <a:rPr lang="en-US" sz="1200" b="1" baseline="30000" dirty="0"/>
              <a:t>1</a:t>
            </a:r>
          </a:p>
          <a:p>
            <a:endParaRPr lang="en-US" sz="1200" b="1" dirty="0"/>
          </a:p>
          <a:p>
            <a:r>
              <a:rPr lang="en-US" sz="1200" b="1" dirty="0"/>
              <a:t>KEYPOINTS: </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dirty="0"/>
              <a:t>Regular low dose inhaled corticosteroid are associated with a decreased risk of death from asthma</a:t>
            </a:r>
            <a:r>
              <a:rPr lang="en-US" sz="1200" b="0" baseline="0" dirty="0"/>
              <a:t>;</a:t>
            </a:r>
            <a:r>
              <a:rPr lang="en-US" sz="1200" b="0" baseline="30000" dirty="0"/>
              <a:t>1</a:t>
            </a:r>
            <a:r>
              <a:rPr lang="en-US" sz="1200" b="0" baseline="0" dirty="0"/>
              <a:t> however, one</a:t>
            </a:r>
            <a:r>
              <a:rPr lang="en-US" sz="1200" b="0" dirty="0"/>
              <a:t> out of three patients (34%) with uncontrolled asthma do not take their preventer medication.</a:t>
            </a:r>
            <a:r>
              <a:rPr lang="en-US" sz="1200" b="0" baseline="30000" dirty="0"/>
              <a:t>2</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This study showed that the rate of death from asthma decreased by 21% with each additional canister of inhaled corticosteroids used in the previous year (adjusted rate ratio, 0.79; 95% CI: 0.65-0.97).</a:t>
            </a:r>
            <a:r>
              <a:rPr lang="en-US" sz="1200" b="0" baseline="30000" dirty="0"/>
              <a:t>1</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The rate of death from asthma among users of inhaled corticosteroids as compared with nonusers was reduced by about 50% with the use of ≥ 6 canisters per year.</a:t>
            </a:r>
            <a:r>
              <a:rPr lang="en-US" sz="1200" b="0" baseline="30000" dirty="0"/>
              <a:t>1</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Conversely, this data suggests that sporadic use of inhaled corticosteroids (fewer than 4 canisters per year) may be associated with higher rates of death from asthma.</a:t>
            </a:r>
            <a:r>
              <a:rPr lang="en-US" sz="1200" b="0" baseline="30000" dirty="0"/>
              <a:t>1</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endParaRPr lang="en-US" sz="1200" b="0" baseline="0" dirty="0"/>
          </a:p>
          <a:p>
            <a:r>
              <a:rPr lang="en-US" sz="1200" b="1" baseline="0" dirty="0"/>
              <a:t>BACKGROUND:</a:t>
            </a:r>
          </a:p>
          <a:p>
            <a:pPr marL="171450" indent="-171450">
              <a:buFont typeface="Arial"/>
              <a:buChar char="•"/>
            </a:pPr>
            <a:r>
              <a:rPr lang="en-US" sz="1200" b="0" i="1" baseline="0" dirty="0"/>
              <a:t>Study design: </a:t>
            </a:r>
            <a:r>
              <a:rPr lang="en-US" sz="1200" i="1" dirty="0"/>
              <a:t> </a:t>
            </a:r>
            <a:r>
              <a:rPr lang="en-US" sz="1200" b="0" dirty="0"/>
              <a:t>A population-based epidemiologic study (with a nested case-control design) of case patients (n=66) and controls (n=2681) with severe asthma, predominantly derived from the computerised data bases of Saskatchewan Health. There were 562 deaths in the cohort, of which 77 were classified as being due to asthma. Mean age of case patients was 30 years (range, 9-54 years).</a:t>
            </a:r>
            <a:r>
              <a:rPr lang="en-US" sz="1200" b="0" baseline="30000" dirty="0"/>
              <a:t>1</a:t>
            </a:r>
          </a:p>
          <a:p>
            <a:pPr marL="171450" indent="-171450">
              <a:buFont typeface="Arial"/>
              <a:buChar char="•"/>
            </a:pPr>
            <a:endParaRPr lang="en-US" sz="1200" b="0" i="1" baseline="30000" dirty="0"/>
          </a:p>
          <a:p>
            <a:pPr marL="0" marR="0" indent="0" algn="l" defTabSz="457200" rtl="0" eaLnBrk="1" fontAlgn="auto" latinLnBrk="0" hangingPunct="1">
              <a:lnSpc>
                <a:spcPct val="100000"/>
              </a:lnSpc>
              <a:spcBef>
                <a:spcPts val="0"/>
              </a:spcBef>
              <a:spcAft>
                <a:spcPts val="0"/>
              </a:spcAft>
              <a:buClr>
                <a:srgbClr val="CF1217"/>
              </a:buClr>
              <a:buSzTx/>
              <a:buFont typeface="Arial" charset="0"/>
              <a:buNone/>
              <a:tabLst/>
              <a:defRPr/>
            </a:pPr>
            <a:r>
              <a:rPr lang="en-US" sz="1200" baseline="0" dirty="0"/>
              <a:t>REFERENCES: </a:t>
            </a:r>
            <a:r>
              <a:rPr lang="en-US" sz="1200" b="1" baseline="0" dirty="0">
                <a:solidFill>
                  <a:srgbClr val="C62406"/>
                </a:solidFill>
              </a:rPr>
              <a:t>1</a:t>
            </a:r>
            <a:r>
              <a:rPr lang="en-US" sz="1200" b="1" baseline="0" dirty="0">
                <a:solidFill>
                  <a:srgbClr val="DA291C"/>
                </a:solidFill>
              </a:rPr>
              <a:t>. </a:t>
            </a:r>
            <a:r>
              <a:rPr lang="en-US" sz="1200" b="0" baseline="0" dirty="0">
                <a:solidFill>
                  <a:schemeClr val="tx1"/>
                </a:solidFill>
              </a:rPr>
              <a:t>Suissa S, et al. New Engl J Med 2000;343:332-6. </a:t>
            </a:r>
            <a:r>
              <a:rPr lang="en-US" sz="1200" b="1" baseline="0" dirty="0">
                <a:solidFill>
                  <a:srgbClr val="DA291C"/>
                </a:solidFill>
              </a:rPr>
              <a:t>2. </a:t>
            </a:r>
            <a:r>
              <a:rPr lang="en-AU" sz="1200" b="0" dirty="0">
                <a:solidFill>
                  <a:srgbClr val="000000"/>
                </a:solidFill>
              </a:rPr>
              <a:t>Reddel HK, et al. Med J Aust 2015 May 18;202(9):492-7.</a:t>
            </a:r>
            <a:endParaRPr lang="en-US" sz="1200" b="0" dirty="0">
              <a:solidFill>
                <a:srgbClr val="000000"/>
              </a:solidFill>
            </a:endParaRPr>
          </a:p>
          <a:p>
            <a:endParaRPr lang="en-US" dirty="0"/>
          </a:p>
        </p:txBody>
      </p:sp>
      <p:sp>
        <p:nvSpPr>
          <p:cNvPr id="4" name="Slide Number Placeholder 3"/>
          <p:cNvSpPr>
            <a:spLocks noGrp="1"/>
          </p:cNvSpPr>
          <p:nvPr>
            <p:ph type="sldNum" sz="quarter" idx="10"/>
          </p:nvPr>
        </p:nvSpPr>
        <p:spPr>
          <a:xfrm>
            <a:off x="3854939" y="9440646"/>
            <a:ext cx="2949099" cy="496967"/>
          </a:xfrm>
          <a:prstGeom prst="rect">
            <a:avLst/>
          </a:prstGeom>
        </p:spPr>
        <p:txBody>
          <a:bodyPr/>
          <a:lstStyle/>
          <a:p>
            <a:pPr>
              <a:defRPr/>
            </a:pPr>
            <a:fld id="{3794E2B4-45D4-DA4C-ACA2-A14B552A2CC6}"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84269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911225"/>
            <a:ext cx="5240337" cy="3932238"/>
          </a:xfrm>
          <a:prstGeom prst="rect">
            <a:avLst/>
          </a:prstGeom>
        </p:spPr>
      </p:sp>
      <p:sp>
        <p:nvSpPr>
          <p:cNvPr id="3" name="Notes Placeholder 2"/>
          <p:cNvSpPr>
            <a:spLocks noGrp="1"/>
          </p:cNvSpPr>
          <p:nvPr>
            <p:ph type="body" idx="1"/>
          </p:nvPr>
        </p:nvSpPr>
        <p:spPr>
          <a:xfrm>
            <a:off x="483955" y="4995553"/>
            <a:ext cx="5857868" cy="4472702"/>
          </a:xfrm>
          <a:prstGeom prst="rect">
            <a:avLst/>
          </a:prstGeom>
        </p:spPr>
        <p:txBody>
          <a:bodyPr/>
          <a:lstStyle/>
          <a:p>
            <a:r>
              <a:rPr lang="en-US" sz="1000" dirty="0"/>
              <a:t>LINK: In a recent 2017 publication, experts have suggested that overuse of SABA and under-use of preventers is reinforced by a number of paradoxes in our current treatment approach to asthma.</a:t>
            </a:r>
            <a:r>
              <a:rPr lang="en-US" sz="1000" baseline="30000" dirty="0"/>
              <a:t>1</a:t>
            </a:r>
          </a:p>
          <a:p>
            <a:endParaRPr lang="en-US" sz="1000" b="0" dirty="0"/>
          </a:p>
          <a:p>
            <a:r>
              <a:rPr lang="en-US" sz="1000" dirty="0"/>
              <a:t>KEYPOINTS: </a:t>
            </a:r>
          </a:p>
          <a:p>
            <a:pPr marL="171450" indent="-171450">
              <a:buFont typeface="Arial"/>
              <a:buChar char="•"/>
            </a:pPr>
            <a:r>
              <a:rPr lang="en-US" sz="1000" b="0" dirty="0"/>
              <a:t>Current steps included in treatment guidelines, such as GINA (Global Initiative for Asthma), may unintentionally confuse patients and lead to poor understanding, reinforcing the inappropriate overuse of SABA and poor adherence to preventer medication.</a:t>
            </a:r>
          </a:p>
          <a:p>
            <a:pPr marL="171450" indent="-171450">
              <a:buFont typeface="Arial"/>
              <a:buChar char="•"/>
            </a:pPr>
            <a:r>
              <a:rPr lang="en-US" sz="1000" b="0" dirty="0"/>
              <a:t>The authors propose 5 paradoxes. The most important ones we’ll discuss are paradox 1, 2 and 3.</a:t>
            </a:r>
          </a:p>
          <a:p>
            <a:endParaRPr lang="en-US" sz="1000" b="0" dirty="0"/>
          </a:p>
          <a:p>
            <a:pPr marL="434975" lvl="1" indent="-171450">
              <a:buFont typeface="Arial"/>
              <a:buChar char="•"/>
            </a:pPr>
            <a:r>
              <a:rPr lang="en-US" sz="1000" b="1" dirty="0"/>
              <a:t>Paradox 1: </a:t>
            </a:r>
            <a:r>
              <a:rPr lang="en-US" sz="1000" dirty="0"/>
              <a:t>“prn SABA” alone is introduced at step 1, but this does not treat the underlying inflammation. This approach reinforces the central role of SABA in asthma management, and sets a mindset to treat only when experiencing symptoms. Furthermore, the rapid relief of symptoms with SABA use, reinforces the “hero status” of the SABA inhaler.</a:t>
            </a:r>
          </a:p>
          <a:p>
            <a:pPr marL="434975" lvl="1" indent="-171450">
              <a:buFont typeface="Arial"/>
              <a:buChar char="•"/>
            </a:pPr>
            <a:endParaRPr lang="en-US" sz="1000" dirty="0"/>
          </a:p>
          <a:p>
            <a:pPr marL="434975" lvl="1" indent="-171450">
              <a:buFont typeface="Arial"/>
              <a:buChar char="•"/>
            </a:pPr>
            <a:r>
              <a:rPr lang="en-US" sz="1000" b="1" dirty="0"/>
              <a:t>Paradox 2</a:t>
            </a:r>
            <a:r>
              <a:rPr lang="en-US" sz="1000" dirty="0"/>
              <a:t>: At step 1, the patient has autonomy (i.e. they treat only when they think they have symptoms). This self-management approach at Step 1, however, is at odds with Step 2, when the patient is asked to begin regular maintenance (“preventer”) medication, even when asymptomatic.</a:t>
            </a:r>
          </a:p>
          <a:p>
            <a:pPr lvl="1" indent="0">
              <a:buNone/>
            </a:pPr>
            <a:r>
              <a:rPr lang="en-US" sz="1000" dirty="0"/>
              <a:t> </a:t>
            </a:r>
          </a:p>
          <a:p>
            <a:pPr marL="434975" lvl="1" indent="-171450">
              <a:buFont typeface="Arial"/>
              <a:buChar char="•"/>
            </a:pPr>
            <a:r>
              <a:rPr lang="en-US" sz="1000" b="1" dirty="0"/>
              <a:t>Paradox 3: </a:t>
            </a:r>
            <a:r>
              <a:rPr lang="en-US" sz="1000" dirty="0"/>
              <a:t>The patient perceives SABA to be the most effective inhaler, despite a switch to a “fixed-dose” (i.e. regular maintenance ICS) at Step 2. Effectively, patients are required to “unlearn” their management approach at Step 1. Often patients are given more than one inhaler at this stage, which can be confusing. However, patients quickly learn the reliever works “quickly” reinforcing the misconception that it is the one that works, so they don’t need the preventer inhaler.</a:t>
            </a:r>
          </a:p>
          <a:p>
            <a:pPr marL="171450" indent="-171450">
              <a:buFont typeface="Arial"/>
              <a:buChar char="•"/>
            </a:pPr>
            <a:endParaRPr lang="en-US" sz="1000" b="0" dirty="0"/>
          </a:p>
          <a:p>
            <a:r>
              <a:rPr lang="en-US" sz="1000" dirty="0"/>
              <a:t>REFERENCE:</a:t>
            </a:r>
          </a:p>
          <a:p>
            <a:pPr marL="228600" indent="-228600">
              <a:buClr>
                <a:srgbClr val="C62406"/>
              </a:buClr>
              <a:buFont typeface="+mj-lt"/>
              <a:buAutoNum type="arabicPeriod"/>
              <a:defRPr/>
            </a:pPr>
            <a:r>
              <a:rPr lang="en-US" sz="1000" b="0" dirty="0"/>
              <a:t>O’Byrne PM, et al. Eur J Respir J 2017;50:1701103.</a:t>
            </a:r>
          </a:p>
          <a:p>
            <a:endParaRPr lang="en-US" dirty="0"/>
          </a:p>
        </p:txBody>
      </p:sp>
      <p:sp>
        <p:nvSpPr>
          <p:cNvPr id="4" name="Slide Number Placeholder 3"/>
          <p:cNvSpPr>
            <a:spLocks noGrp="1"/>
          </p:cNvSpPr>
          <p:nvPr>
            <p:ph type="sldNum" sz="quarter" idx="5"/>
          </p:nvPr>
        </p:nvSpPr>
        <p:spPr>
          <a:xfrm>
            <a:off x="3854939" y="9440646"/>
            <a:ext cx="2949099" cy="496967"/>
          </a:xfrm>
          <a:prstGeom prst="rect">
            <a:avLst/>
          </a:prstGeom>
        </p:spPr>
        <p:txBody>
          <a:bodyPr/>
          <a:lstStyle/>
          <a:p>
            <a:pPr>
              <a:defRPr/>
            </a:pPr>
            <a:fld id="{0B283F34-8A7B-444D-8363-3809AE563835}"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3172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35000"/>
            <a:ext cx="5081588" cy="3810000"/>
          </a:xfrm>
          <a:prstGeom prst="rect">
            <a:avLst/>
          </a:prstGeom>
        </p:spPr>
      </p:sp>
      <p:sp>
        <p:nvSpPr>
          <p:cNvPr id="3" name="Notes Placeholder 2"/>
          <p:cNvSpPr>
            <a:spLocks noGrp="1"/>
          </p:cNvSpPr>
          <p:nvPr>
            <p:ph type="body" idx="1"/>
          </p:nvPr>
        </p:nvSpPr>
        <p:spPr>
          <a:xfrm>
            <a:off x="443625" y="4721185"/>
            <a:ext cx="5999022" cy="4719461"/>
          </a:xfrm>
          <a:prstGeom prst="rect">
            <a:avLst/>
          </a:prstGeom>
        </p:spPr>
        <p:txBody>
          <a:bodyPr/>
          <a:lstStyle/>
          <a:p>
            <a:r>
              <a:rPr lang="en-US" sz="1200" dirty="0"/>
              <a:t>LINK: This slide summarises the 2016 updated NZ </a:t>
            </a:r>
            <a:r>
              <a:rPr lang="en-US" sz="1200" u="sng" dirty="0"/>
              <a:t>adult</a:t>
            </a:r>
            <a:r>
              <a:rPr lang="en-US" sz="1200" dirty="0"/>
              <a:t> asthma guidelines.</a:t>
            </a:r>
            <a:r>
              <a:rPr lang="en-US" sz="1200" baseline="30000" dirty="0"/>
              <a:t>1</a:t>
            </a:r>
          </a:p>
          <a:p>
            <a:r>
              <a:rPr lang="en-US" sz="1200" b="0" baseline="0" dirty="0"/>
              <a:t>[Note: The </a:t>
            </a:r>
            <a:r>
              <a:rPr lang="en-US" sz="1200" b="0" baseline="0" dirty="0" err="1"/>
              <a:t>paediatric</a:t>
            </a:r>
            <a:r>
              <a:rPr lang="en-US" sz="1200" b="0" baseline="0" dirty="0"/>
              <a:t> NZ asthma guidelines are </a:t>
            </a:r>
            <a:r>
              <a:rPr lang="en-US" sz="1200" b="0" baseline="0" dirty="0" err="1"/>
              <a:t>summarised</a:t>
            </a:r>
            <a:r>
              <a:rPr lang="en-US" sz="1200" b="0" baseline="0" dirty="0"/>
              <a:t> on the next slide]</a:t>
            </a:r>
          </a:p>
          <a:p>
            <a:endParaRPr lang="en-US" sz="1200" dirty="0"/>
          </a:p>
          <a:p>
            <a:r>
              <a:rPr lang="en-US" sz="1200" dirty="0"/>
              <a:t>KEYPOINTS:</a:t>
            </a:r>
          </a:p>
          <a:p>
            <a:pPr marL="285750" marR="0" indent="-285750" algn="l" defTabSz="457200" rtl="0" eaLnBrk="1" fontAlgn="auto" latinLnBrk="0" hangingPunct="1">
              <a:lnSpc>
                <a:spcPct val="100000"/>
              </a:lnSpc>
              <a:spcBef>
                <a:spcPts val="0"/>
              </a:spcBef>
              <a:spcAft>
                <a:spcPts val="0"/>
              </a:spcAft>
              <a:buClr>
                <a:srgbClr val="CF1217"/>
              </a:buClr>
              <a:buSzTx/>
              <a:buFont typeface="Arial"/>
              <a:buChar char="•"/>
              <a:tabLst/>
              <a:defRPr/>
            </a:pPr>
            <a:r>
              <a:rPr lang="en-NZ" sz="1200" b="0" dirty="0"/>
              <a:t>As with the GINA guidelines a stepwise approach to asthma management is recommended whereby patients step up as required to achieve and maintain control of their asthma and reduce the risk of exacerbations, and step down after a period of prolonged control to find and maintain the lowest required step.</a:t>
            </a:r>
            <a:r>
              <a:rPr lang="en-NZ" sz="1200" b="0" baseline="30000" dirty="0"/>
              <a:t>1</a:t>
            </a:r>
          </a:p>
          <a:p>
            <a:pPr marL="285750" marR="0" indent="-2857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dirty="0"/>
              <a:t>A </a:t>
            </a:r>
            <a:r>
              <a:rPr lang="en-US" sz="1200" b="0" baseline="0" dirty="0"/>
              <a:t> key difference from the GINA guidelines (shown on previous slides) is</a:t>
            </a:r>
            <a:r>
              <a:rPr lang="en-US" sz="1200" b="0" dirty="0"/>
              <a:t> that</a:t>
            </a:r>
            <a:r>
              <a:rPr lang="en-US" sz="1200" b="0" baseline="0" dirty="0"/>
              <a:t> </a:t>
            </a:r>
            <a:r>
              <a:rPr lang="en-US" sz="1200" b="0" baseline="0" dirty="0" err="1"/>
              <a:t>Symbicort</a:t>
            </a:r>
            <a:r>
              <a:rPr lang="en-US" sz="1200" b="0" baseline="0" dirty="0"/>
              <a:t> Maintenance and Reliever Therapy is the preferred regimen at step 3 (starting with standard</a:t>
            </a:r>
            <a:r>
              <a:rPr lang="en-US" sz="1200" b="0" dirty="0"/>
              <a:t> </a:t>
            </a:r>
            <a:r>
              <a:rPr lang="en-US" sz="1200" b="0" baseline="0" dirty="0"/>
              <a:t>dosing) in patients at risk of severe exacerbation. The dose of </a:t>
            </a:r>
            <a:r>
              <a:rPr lang="en-US" sz="1200" b="0" baseline="0" dirty="0" err="1"/>
              <a:t>Symbicort</a:t>
            </a:r>
            <a:r>
              <a:rPr lang="en-US" sz="1200" b="0" dirty="0"/>
              <a:t> </a:t>
            </a:r>
            <a:r>
              <a:rPr lang="en-US" sz="1200" b="0" baseline="0" dirty="0"/>
              <a:t>is increased to high dose at steps 4 and 5.</a:t>
            </a:r>
            <a:r>
              <a:rPr lang="en-US" sz="1200" b="0" baseline="30000" dirty="0"/>
              <a:t>1</a:t>
            </a:r>
          </a:p>
          <a:p>
            <a:pPr marL="285750" marR="0" indent="-2857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The NZ guidelines states: “</a:t>
            </a:r>
            <a:r>
              <a:rPr lang="en-US" sz="1200" i="1" dirty="0"/>
              <a:t>“</a:t>
            </a:r>
            <a:r>
              <a:rPr lang="en-US" sz="1200" b="0" i="1" dirty="0"/>
              <a:t>The SMART regimen is more effective at reducing severe exacerbations than maintenance ICS/LABA with SABA reliever therapy. It is the preferred ICS/LABA regimen for treating patients at risk of severe exacerbations.”</a:t>
            </a:r>
            <a:r>
              <a:rPr lang="en-US" sz="1200" i="1" baseline="30000" dirty="0"/>
              <a:t>1</a:t>
            </a:r>
          </a:p>
          <a:p>
            <a:pPr marL="285750" marR="0" indent="-285750" algn="l" defTabSz="457200" rtl="0" eaLnBrk="1" fontAlgn="auto" latinLnBrk="0" hangingPunct="1">
              <a:lnSpc>
                <a:spcPct val="100000"/>
              </a:lnSpc>
              <a:spcBef>
                <a:spcPts val="0"/>
              </a:spcBef>
              <a:spcAft>
                <a:spcPts val="0"/>
              </a:spcAft>
              <a:buClr>
                <a:srgbClr val="CF1217"/>
              </a:buClr>
              <a:buSzTx/>
              <a:buFont typeface="Arial"/>
              <a:buChar char="•"/>
              <a:tabLst/>
              <a:defRPr/>
            </a:pPr>
            <a:endParaRPr lang="en-US" sz="1200" b="0" baseline="0" dirty="0"/>
          </a:p>
          <a:p>
            <a:pPr marL="0" indent="0">
              <a:buFont typeface="Arial"/>
              <a:buNone/>
            </a:pPr>
            <a:endParaRPr lang="en-US" sz="1200" b="0" baseline="0" dirty="0"/>
          </a:p>
          <a:p>
            <a:pPr marL="0" indent="0">
              <a:buFont typeface="Arial"/>
              <a:buNone/>
            </a:pPr>
            <a:r>
              <a:rPr lang="en-US" sz="1200" b="1" baseline="0" dirty="0"/>
              <a:t>REFERENCE:</a:t>
            </a:r>
          </a:p>
          <a:p>
            <a:pPr marL="0" marR="0" indent="0" algn="l" defTabSz="457200" rtl="0" eaLnBrk="1" fontAlgn="auto" latinLnBrk="0" hangingPunct="1">
              <a:lnSpc>
                <a:spcPct val="100000"/>
              </a:lnSpc>
              <a:spcBef>
                <a:spcPts val="0"/>
              </a:spcBef>
              <a:spcAft>
                <a:spcPts val="0"/>
              </a:spcAft>
              <a:buClr>
                <a:srgbClr val="CF1217"/>
              </a:buClr>
              <a:buSzTx/>
              <a:buFont typeface="Arial"/>
              <a:buNone/>
              <a:tabLst/>
              <a:defRPr/>
            </a:pPr>
            <a:r>
              <a:rPr lang="en-US" sz="1200" b="1" baseline="0" dirty="0">
                <a:solidFill>
                  <a:schemeClr val="accent2"/>
                </a:solidFill>
              </a:rPr>
              <a:t>1. </a:t>
            </a:r>
            <a:r>
              <a:rPr lang="en-US" sz="1200" b="0" dirty="0"/>
              <a:t>Asthma &amp; Respiratory Foundation NZ: Adult Asthma Guidelines. Available at: http://www.nzasthmaguidelines.co.nz/uploads/8/3/0/1/83014052/</a:t>
            </a:r>
            <a:r>
              <a:rPr lang="en-US" sz="1200" b="0" dirty="0" err="1"/>
              <a:t>adult_asthma_guidelines.pdf</a:t>
            </a:r>
            <a:r>
              <a:rPr lang="en-US" sz="1200" b="0" dirty="0"/>
              <a:t> Accessed 11 Jan 2018.</a:t>
            </a:r>
          </a:p>
          <a:p>
            <a:pPr marL="0" indent="0">
              <a:buFont typeface="Arial"/>
              <a:buNone/>
            </a:pPr>
            <a:endParaRPr lang="en-US" b="1" baseline="0" dirty="0"/>
          </a:p>
          <a:p>
            <a:pPr marL="0" indent="0">
              <a:buFont typeface="Arial"/>
              <a:buNone/>
            </a:pPr>
            <a:endParaRPr lang="en-US" b="1" dirty="0"/>
          </a:p>
        </p:txBody>
      </p:sp>
      <p:sp>
        <p:nvSpPr>
          <p:cNvPr id="4" name="Slide Number Placeholder 3"/>
          <p:cNvSpPr>
            <a:spLocks noGrp="1"/>
          </p:cNvSpPr>
          <p:nvPr>
            <p:ph type="sldNum" sz="quarter" idx="10"/>
          </p:nvPr>
        </p:nvSpPr>
        <p:spPr>
          <a:xfrm>
            <a:off x="3854939" y="9440646"/>
            <a:ext cx="2949099" cy="496967"/>
          </a:xfrm>
          <a:prstGeom prst="rect">
            <a:avLst/>
          </a:prstGeom>
        </p:spPr>
        <p:txBody>
          <a:bodyPr/>
          <a:lstStyle/>
          <a:p>
            <a:pPr>
              <a:defRPr/>
            </a:pPr>
            <a:fld id="{3794E2B4-45D4-DA4C-ACA2-A14B552A2CC6}"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665006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76805" y="5204348"/>
            <a:ext cx="5365722" cy="416037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47050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250812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Trial Design. The terbutaline dose used during the run-in period (0.5 mg) corresponded to a delivered dose of 0.4 mg of terbutaline, delivered by a Turbuhaler during the double-blind phase for blinding purposes. Pretrial asthma treatments were discontinued at visit 2. In order for patients to be eligible to undergo randomization, morning and evening data must have been recorded for at least 8 days (any 8) of the previous 10 days of the run-in period. The dose of budesonide–formoterol during the treatment period corresponded to a delivered dose of 160 μg of budesonide and 4.5 μg of formoterol. An inhaler monitor recorded terbutaline use during the run-in period as well as the use of each blinded trial inhaler. An electronic diary recorded the morning and evening peak expiratory flow, asthma symptoms, and nighttime awakenings due to asthma and prompted the use of the blinded maintenance inhaler. Follow-up was conducted by means of a telephone call.</a:t>
            </a:r>
            <a:endParaRPr lang="en-GB" dirty="0">
              <a:latin typeface="Arial" charset="0"/>
              <a:ea typeface="Gothic" charset="0"/>
              <a:cs typeface="Gothic" charset="0"/>
            </a:endParaRPr>
          </a:p>
        </p:txBody>
      </p:sp>
    </p:spTree>
    <p:extLst>
      <p:ext uri="{BB962C8B-B14F-4D97-AF65-F5344CB8AC3E}">
        <p14:creationId xmlns:p14="http://schemas.microsoft.com/office/powerpoint/2010/main" val="128751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35830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1 Demographic and Clinical Characteristics of the Patients at Baseline, According to Treatment Group.</a:t>
            </a:r>
            <a:endParaRPr lang="en-GB" dirty="0">
              <a:latin typeface="Arial" charset="0"/>
              <a:ea typeface="Gothic" charset="0"/>
              <a:cs typeface="Gothic" charset="0"/>
            </a:endParaRPr>
          </a:p>
        </p:txBody>
      </p:sp>
    </p:spTree>
    <p:extLst>
      <p:ext uri="{BB962C8B-B14F-4D97-AF65-F5344CB8AC3E}">
        <p14:creationId xmlns:p14="http://schemas.microsoft.com/office/powerpoint/2010/main" val="964511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35830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Weeks of Well-Controlled Asthma, According to Data in the Electronic Diary.</a:t>
            </a:r>
            <a:endParaRPr lang="en-GB" dirty="0">
              <a:latin typeface="Arial" charset="0"/>
              <a:ea typeface="Gothic" charset="0"/>
              <a:cs typeface="Gothic" charset="0"/>
            </a:endParaRPr>
          </a:p>
        </p:txBody>
      </p:sp>
    </p:spTree>
    <p:extLst>
      <p:ext uri="{BB962C8B-B14F-4D97-AF65-F5344CB8AC3E}">
        <p14:creationId xmlns:p14="http://schemas.microsoft.com/office/powerpoint/2010/main" val="3027687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179152"/>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2 Summary of Asthma Exacerbations, According to Treatment Group.</a:t>
            </a:r>
            <a:endParaRPr lang="en-GB" dirty="0">
              <a:latin typeface="Arial" charset="0"/>
              <a:ea typeface="Gothic" charset="0"/>
              <a:cs typeface="Gothic" charset="0"/>
            </a:endParaRPr>
          </a:p>
        </p:txBody>
      </p:sp>
    </p:spTree>
    <p:extLst>
      <p:ext uri="{BB962C8B-B14F-4D97-AF65-F5344CB8AC3E}">
        <p14:creationId xmlns:p14="http://schemas.microsoft.com/office/powerpoint/2010/main" val="780013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35830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3 Time to First Exacerbation. P values were not controlled for multiple comparisons. Insets show the same data on an enlarged y axis.</a:t>
            </a:r>
            <a:endParaRPr lang="en-GB" dirty="0">
              <a:latin typeface="Arial" charset="0"/>
              <a:ea typeface="Gothic" charset="0"/>
              <a:cs typeface="Gothic" charset="0"/>
            </a:endParaRPr>
          </a:p>
        </p:txBody>
      </p:sp>
    </p:spTree>
    <p:extLst>
      <p:ext uri="{BB962C8B-B14F-4D97-AF65-F5344CB8AC3E}">
        <p14:creationId xmlns:p14="http://schemas.microsoft.com/office/powerpoint/2010/main" val="3159508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76805" y="5204348"/>
            <a:ext cx="5365722" cy="416037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192034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911225"/>
            <a:ext cx="5240337" cy="3932238"/>
          </a:xfrm>
          <a:prstGeom prst="rect">
            <a:avLst/>
          </a:prstGeom>
        </p:spPr>
      </p:sp>
      <p:sp>
        <p:nvSpPr>
          <p:cNvPr id="3" name="Notes Placeholder 2"/>
          <p:cNvSpPr>
            <a:spLocks noGrp="1"/>
          </p:cNvSpPr>
          <p:nvPr>
            <p:ph type="body" idx="1"/>
          </p:nvPr>
        </p:nvSpPr>
        <p:spPr>
          <a:xfrm>
            <a:off x="483955" y="4995553"/>
            <a:ext cx="5857868" cy="4472702"/>
          </a:xfrm>
          <a:prstGeom prst="rect">
            <a:avLst/>
          </a:prstGeom>
        </p:spPr>
        <p:txBody>
          <a:bodyPr/>
          <a:lstStyle/>
          <a:p>
            <a:r>
              <a:rPr lang="en-US" sz="1000" dirty="0"/>
              <a:t>LINK: In a recent 2017 publication, experts have suggested that overuse of SABA and under-use of preventers is reinforced by a number of paradoxes in our current treatment approach to asthma.</a:t>
            </a:r>
            <a:r>
              <a:rPr lang="en-US" sz="1000" baseline="30000" dirty="0"/>
              <a:t>1</a:t>
            </a:r>
          </a:p>
          <a:p>
            <a:endParaRPr lang="en-US" sz="1000" b="0" dirty="0"/>
          </a:p>
          <a:p>
            <a:r>
              <a:rPr lang="en-US" sz="1000" dirty="0"/>
              <a:t>KEYPOINTS: </a:t>
            </a:r>
          </a:p>
          <a:p>
            <a:pPr marL="171450" indent="-171450">
              <a:buFont typeface="Arial"/>
              <a:buChar char="•"/>
            </a:pPr>
            <a:r>
              <a:rPr lang="en-US" sz="1000" b="0" dirty="0"/>
              <a:t>Current steps included in treatment guidelines, such as GINA (Global Initiative for Asthma), may unintentionally confuse patients and lead to poor understanding, reinforcing the inappropriate overuse of SABA and poor adherence to preventer medication.</a:t>
            </a:r>
          </a:p>
          <a:p>
            <a:pPr marL="171450" indent="-171450">
              <a:buFont typeface="Arial"/>
              <a:buChar char="•"/>
            </a:pPr>
            <a:r>
              <a:rPr lang="en-US" sz="1000" b="0" dirty="0"/>
              <a:t>The authors propose 5 paradoxes. The most important ones we’ll discuss are paradox 1, 2 and 3.</a:t>
            </a:r>
          </a:p>
          <a:p>
            <a:endParaRPr lang="en-US" sz="1000" b="0" dirty="0"/>
          </a:p>
          <a:p>
            <a:pPr marL="434975" lvl="1" indent="-171450">
              <a:buFont typeface="Arial"/>
              <a:buChar char="•"/>
            </a:pPr>
            <a:r>
              <a:rPr lang="en-US" sz="1000" b="1" dirty="0"/>
              <a:t>Paradox 1: </a:t>
            </a:r>
            <a:r>
              <a:rPr lang="en-US" sz="1000" dirty="0"/>
              <a:t>“prn SABA” alone is introduced at step 1, but this does not treat the underlying inflammation. This approach reinforces the central role of SABA in asthma management, and sets a mindset to treat only when experiencing symptoms. Furthermore, the rapid relief of symptoms with SABA use, reinforces the “hero status” of the SABA inhaler.</a:t>
            </a:r>
          </a:p>
          <a:p>
            <a:pPr marL="434975" lvl="1" indent="-171450">
              <a:buFont typeface="Arial"/>
              <a:buChar char="•"/>
            </a:pPr>
            <a:endParaRPr lang="en-US" sz="1000" dirty="0"/>
          </a:p>
          <a:p>
            <a:pPr marL="434975" lvl="1" indent="-171450">
              <a:buFont typeface="Arial"/>
              <a:buChar char="•"/>
            </a:pPr>
            <a:r>
              <a:rPr lang="en-US" sz="1000" b="1" dirty="0"/>
              <a:t>Paradox 2</a:t>
            </a:r>
            <a:r>
              <a:rPr lang="en-US" sz="1000" dirty="0"/>
              <a:t>: At step 1, the patient has autonomy (i.e. they treat only when they think they have symptoms). This self-management approach at Step 1, however, is at odds with Step 2, when the patient is asked to begin regular maintenance (“preventer”) medication, even when asymptomatic.</a:t>
            </a:r>
          </a:p>
          <a:p>
            <a:pPr lvl="1" indent="0">
              <a:buNone/>
            </a:pPr>
            <a:r>
              <a:rPr lang="en-US" sz="1000" dirty="0"/>
              <a:t> </a:t>
            </a:r>
          </a:p>
          <a:p>
            <a:pPr marL="434975" lvl="1" indent="-171450">
              <a:buFont typeface="Arial"/>
              <a:buChar char="•"/>
            </a:pPr>
            <a:r>
              <a:rPr lang="en-US" sz="1000" b="1" dirty="0"/>
              <a:t>Paradox 3: </a:t>
            </a:r>
            <a:r>
              <a:rPr lang="en-US" sz="1000" dirty="0"/>
              <a:t>The patient perceives SABA to be the most effective inhaler, despite a switch to a “fixed-dose” (i.e. regular maintenance ICS) at Step 2. Effectively, patients are required to “unlearn” their management approach at Step 1. Often patients are given more than one inhaler at this stage, which can be confusing. However, patients quickly learn the reliever works “quickly” reinforcing the misconception that it is the one that works, so they don’t need the preventer inhaler.</a:t>
            </a:r>
          </a:p>
          <a:p>
            <a:pPr marL="171450" indent="-171450">
              <a:buFont typeface="Arial"/>
              <a:buChar char="•"/>
            </a:pPr>
            <a:endParaRPr lang="en-US" sz="1000" b="0" dirty="0"/>
          </a:p>
          <a:p>
            <a:r>
              <a:rPr lang="en-US" sz="1000" dirty="0"/>
              <a:t>REFERENCE:</a:t>
            </a:r>
          </a:p>
          <a:p>
            <a:pPr marL="228600" indent="-228600">
              <a:buClr>
                <a:srgbClr val="C62406"/>
              </a:buClr>
              <a:buFont typeface="+mj-lt"/>
              <a:buAutoNum type="arabicPeriod"/>
              <a:defRPr/>
            </a:pPr>
            <a:r>
              <a:rPr lang="en-US" sz="1000" b="0" dirty="0"/>
              <a:t>O’Byrne PM, et al. Eur J Respir J 2017;50:1701103.</a:t>
            </a:r>
          </a:p>
          <a:p>
            <a:endParaRPr lang="en-US" dirty="0"/>
          </a:p>
        </p:txBody>
      </p:sp>
      <p:sp>
        <p:nvSpPr>
          <p:cNvPr id="4" name="Slide Number Placeholder 3"/>
          <p:cNvSpPr>
            <a:spLocks noGrp="1"/>
          </p:cNvSpPr>
          <p:nvPr>
            <p:ph type="sldNum" sz="quarter" idx="5"/>
          </p:nvPr>
        </p:nvSpPr>
        <p:spPr>
          <a:xfrm>
            <a:off x="3854939" y="9440646"/>
            <a:ext cx="2949099" cy="496967"/>
          </a:xfrm>
          <a:prstGeom prst="rect">
            <a:avLst/>
          </a:prstGeom>
        </p:spPr>
        <p:txBody>
          <a:bodyPr/>
          <a:lstStyle/>
          <a:p>
            <a:pPr>
              <a:defRPr/>
            </a:pPr>
            <a:fld id="{0B283F34-8A7B-444D-8363-3809AE563835}"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172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76805" y="5204348"/>
            <a:ext cx="5365722" cy="416037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699650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35830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1 Demographic and Clinical Characteristics of the Patients at Baseline, According to Treatment Group.</a:t>
            </a:r>
            <a:endParaRPr lang="en-GB" dirty="0">
              <a:latin typeface="Arial" charset="0"/>
              <a:ea typeface="Gothic" charset="0"/>
              <a:cs typeface="Gothic" charset="0"/>
            </a:endParaRPr>
          </a:p>
        </p:txBody>
      </p:sp>
    </p:spTree>
    <p:extLst>
      <p:ext uri="{BB962C8B-B14F-4D97-AF65-F5344CB8AC3E}">
        <p14:creationId xmlns:p14="http://schemas.microsoft.com/office/powerpoint/2010/main" val="593603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250812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Annualized Rate of Severe Asthma Exacerbations and Time to First Severe Exacerbation. Panel A shows the rate ratios for the annualized rate of severe asthma exacerbations, which were tested for the noninferiority and superiority of budesonide–formoterol used as needed versus budesonide maintenance therapy. The solid line at 1.2 indicates the noninferiority margin, and the dashed line at 1.0 the superiority margin. All nine patients from France (five patients in the budesonide–formoterol group and four in the budesonide maintenance group) were excluded from the noninferiority test, because the protocol amendment introducing the noninferiority test was not approved by the ethics review board. The 95% confidence interval (CI) is one-sided for the noninferiority test and two-sided for the superiority test. NA denotes not applicable. Panel B shows the time to the first severe exacerbation in the full analysis set. The inset shows the same data on an enlarged y axis. P values were not controlled for multiple comparisons.</a:t>
            </a:r>
            <a:endParaRPr lang="en-GB" dirty="0">
              <a:latin typeface="Arial" charset="0"/>
              <a:ea typeface="Gothic" charset="0"/>
              <a:cs typeface="Gothic" charset="0"/>
            </a:endParaRPr>
          </a:p>
        </p:txBody>
      </p:sp>
    </p:spTree>
    <p:extLst>
      <p:ext uri="{BB962C8B-B14F-4D97-AF65-F5344CB8AC3E}">
        <p14:creationId xmlns:p14="http://schemas.microsoft.com/office/powerpoint/2010/main" val="605135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35830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2 Severe Asthma Exacerbations and Exacerbation Rate, According to Treatment Group.</a:t>
            </a:r>
            <a:endParaRPr lang="en-GB" dirty="0">
              <a:latin typeface="Arial" charset="0"/>
              <a:ea typeface="Gothic" charset="0"/>
              <a:cs typeface="Gothic" charset="0"/>
            </a:endParaRPr>
          </a:p>
        </p:txBody>
      </p:sp>
    </p:spTree>
    <p:extLst>
      <p:ext uri="{BB962C8B-B14F-4D97-AF65-F5344CB8AC3E}">
        <p14:creationId xmlns:p14="http://schemas.microsoft.com/office/powerpoint/2010/main" val="2824581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1970668"/>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Forced Expiratory Volume in 1 Second (FEV</a:t>
            </a:r>
            <a:r>
              <a:rPr lang="en-GB" baseline="-25000">
                <a:latin typeface="Arial" charset="0"/>
                <a:ea typeface="Gothic" charset="0"/>
                <a:cs typeface="Gothic" charset="0"/>
              </a:rPr>
              <a:t>1</a:t>
            </a:r>
            <a:r>
              <a:rPr lang="en-GB">
                <a:latin typeface="Arial" charset="0"/>
                <a:ea typeface="Gothic" charset="0"/>
                <a:cs typeface="Gothic" charset="0"/>
              </a:rPr>
              <a:t>) before Bronchodilator Use and Asthma Control Questionnaire–5 (ACQ-5) Scores. Panel A shows the least-squares mean FEV</a:t>
            </a:r>
            <a:r>
              <a:rPr lang="en-GB" baseline="-25000">
                <a:latin typeface="Arial" charset="0"/>
                <a:ea typeface="Gothic" charset="0"/>
                <a:cs typeface="Gothic" charset="0"/>
              </a:rPr>
              <a:t>1</a:t>
            </a:r>
            <a:r>
              <a:rPr lang="en-GB">
                <a:latin typeface="Arial" charset="0"/>
                <a:ea typeface="Gothic" charset="0"/>
                <a:cs typeface="Gothic" charset="0"/>
              </a:rPr>
              <a:t> before bronchodilator use over time. The approximate minimal clinically important difference is not well established but is likely to be 100 to 200 ml.</a:t>
            </a:r>
            <a:r>
              <a:rPr lang="en-GB" baseline="30000">
                <a:latin typeface="Arial" charset="0"/>
                <a:ea typeface="Gothic" charset="0"/>
                <a:cs typeface="Gothic" charset="0"/>
              </a:rPr>
              <a:t>16</a:t>
            </a:r>
            <a:r>
              <a:rPr lang="en-GB">
                <a:latin typeface="Arial" charset="0"/>
                <a:ea typeface="Gothic" charset="0"/>
                <a:cs typeface="Gothic" charset="0"/>
              </a:rPr>
              <a:t> 𝙸 bars indicate 95% confidence intervals in both panels. Panel B shows the least-squares mean scores on the ACQ-5 over time in the full analysis set (the dashed line at 0.0 indicates baseline). The ACQ-5 consists of five questions about asthma symptoms in the previous week, each of which is scored on a range from 0 (no impairment) to 6 (maximum impairment); the minimal clinically important difference is 0.5 units.</a:t>
            </a:r>
            <a:r>
              <a:rPr lang="en-GB" baseline="30000">
                <a:latin typeface="Arial" charset="0"/>
                <a:ea typeface="Gothic" charset="0"/>
                <a:cs typeface="Gothic" charset="0"/>
              </a:rPr>
              <a:t>17</a:t>
            </a:r>
            <a:r>
              <a:rPr lang="en-GB">
                <a:latin typeface="Arial" charset="0"/>
                <a:ea typeface="Gothic" charset="0"/>
                <a:cs typeface="Gothic" charset="0"/>
              </a:rPr>
              <a:t> P values were not controlled for multiple comparisons.</a:t>
            </a:r>
            <a:endParaRPr lang="en-GB" dirty="0">
              <a:latin typeface="Arial" charset="0"/>
              <a:ea typeface="Gothic" charset="0"/>
              <a:cs typeface="Gothic" charset="0"/>
            </a:endParaRPr>
          </a:p>
        </p:txBody>
      </p:sp>
    </p:spTree>
    <p:extLst>
      <p:ext uri="{BB962C8B-B14F-4D97-AF65-F5344CB8AC3E}">
        <p14:creationId xmlns:p14="http://schemas.microsoft.com/office/powerpoint/2010/main" val="3802185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76805" y="5204348"/>
            <a:ext cx="5365722" cy="416037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88146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35000"/>
            <a:ext cx="5080000" cy="3810000"/>
          </a:xfrm>
          <a:prstGeom prst="rect">
            <a:avLst/>
          </a:prstGeom>
        </p:spPr>
      </p:sp>
      <p:sp>
        <p:nvSpPr>
          <p:cNvPr id="3" name="Notes Placeholder 2"/>
          <p:cNvSpPr>
            <a:spLocks noGrp="1"/>
          </p:cNvSpPr>
          <p:nvPr>
            <p:ph type="body" idx="1"/>
          </p:nvPr>
        </p:nvSpPr>
        <p:spPr>
          <a:xfrm>
            <a:off x="443625" y="4721185"/>
            <a:ext cx="5999022" cy="4719461"/>
          </a:xfrm>
          <a:prstGeom prst="rect">
            <a:avLst/>
          </a:prstGeom>
        </p:spPr>
        <p:txBody>
          <a:bodyPr/>
          <a:lstStyle/>
          <a:p>
            <a:r>
              <a:rPr lang="en-US" sz="1200" b="1" dirty="0"/>
              <a:t>LINK: Conversely, there is under utilisation of ICS,</a:t>
            </a:r>
            <a:r>
              <a:rPr lang="en-US" sz="1200" b="1" baseline="0" dirty="0"/>
              <a:t> which is </a:t>
            </a:r>
            <a:r>
              <a:rPr lang="en-US" sz="1200" b="1" dirty="0"/>
              <a:t>associated</a:t>
            </a:r>
            <a:r>
              <a:rPr lang="en-US" sz="1200" b="1" baseline="0" dirty="0"/>
              <a:t> with increased risk of death.</a:t>
            </a:r>
            <a:r>
              <a:rPr lang="en-US" sz="1200" b="1" baseline="30000" dirty="0"/>
              <a:t>1</a:t>
            </a:r>
          </a:p>
          <a:p>
            <a:endParaRPr lang="en-US" sz="1200" b="1" dirty="0"/>
          </a:p>
          <a:p>
            <a:r>
              <a:rPr lang="en-US" sz="1200" b="1" dirty="0"/>
              <a:t>KEYPOINTS: </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dirty="0"/>
              <a:t>Regular low dose inhaled corticosteroid are associated with a decreased risk of death from asthma</a:t>
            </a:r>
            <a:r>
              <a:rPr lang="en-US" sz="1200" b="0" baseline="0" dirty="0"/>
              <a:t>;</a:t>
            </a:r>
            <a:r>
              <a:rPr lang="en-US" sz="1200" b="0" baseline="30000" dirty="0"/>
              <a:t>1</a:t>
            </a:r>
            <a:r>
              <a:rPr lang="en-US" sz="1200" b="0" baseline="0" dirty="0"/>
              <a:t> however, one</a:t>
            </a:r>
            <a:r>
              <a:rPr lang="en-US" sz="1200" b="0" dirty="0"/>
              <a:t> out of three patients (34%) with uncontrolled asthma do not take their preventer medication.</a:t>
            </a:r>
            <a:r>
              <a:rPr lang="en-US" sz="1200" b="0" baseline="30000" dirty="0"/>
              <a:t>2</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This study showed that the rate of death from asthma decreased by 21% with each additional canister of inhaled corticosteroids used in the previous year (adjusted rate ratio, 0.79; 95% CI: 0.65-0.97).</a:t>
            </a:r>
            <a:r>
              <a:rPr lang="en-US" sz="1200" b="0" baseline="30000" dirty="0"/>
              <a:t>1</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The rate of death from asthma among users of inhaled corticosteroids as compared with nonusers was reduced by about 50% with the use of ≥ 6 canisters per year.</a:t>
            </a:r>
            <a:r>
              <a:rPr lang="en-US" sz="1200" b="0" baseline="30000" dirty="0"/>
              <a:t>1</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r>
              <a:rPr lang="en-US" sz="1200" b="0" baseline="0" dirty="0"/>
              <a:t>Conversely, this data suggests that sporadic use of inhaled corticosteroids (fewer than 4 canisters per year) may be associated with higher rates of death from asthma.</a:t>
            </a:r>
            <a:r>
              <a:rPr lang="en-US" sz="1200" b="0" baseline="30000" dirty="0"/>
              <a:t>1</a:t>
            </a:r>
          </a:p>
          <a:p>
            <a:pPr marL="171450" marR="0" indent="-171450" algn="l" defTabSz="457200" rtl="0" eaLnBrk="1" fontAlgn="auto" latinLnBrk="0" hangingPunct="1">
              <a:lnSpc>
                <a:spcPct val="100000"/>
              </a:lnSpc>
              <a:spcBef>
                <a:spcPts val="0"/>
              </a:spcBef>
              <a:spcAft>
                <a:spcPts val="0"/>
              </a:spcAft>
              <a:buClr>
                <a:srgbClr val="CF1217"/>
              </a:buClr>
              <a:buSzTx/>
              <a:buFont typeface="Arial"/>
              <a:buChar char="•"/>
              <a:tabLst/>
              <a:defRPr/>
            </a:pPr>
            <a:endParaRPr lang="en-US" sz="1200" b="0" baseline="0" dirty="0"/>
          </a:p>
          <a:p>
            <a:r>
              <a:rPr lang="en-US" sz="1200" b="1" baseline="0" dirty="0"/>
              <a:t>BACKGROUND:</a:t>
            </a:r>
          </a:p>
          <a:p>
            <a:pPr marL="171450" indent="-171450">
              <a:buFont typeface="Arial"/>
              <a:buChar char="•"/>
            </a:pPr>
            <a:r>
              <a:rPr lang="en-US" sz="1200" b="0" i="1" baseline="0" dirty="0"/>
              <a:t>Study design: </a:t>
            </a:r>
            <a:r>
              <a:rPr lang="en-US" sz="1200" i="1" dirty="0"/>
              <a:t> </a:t>
            </a:r>
            <a:r>
              <a:rPr lang="en-US" sz="1200" b="0" dirty="0"/>
              <a:t>A population-based epidemiologic study (with a nested case-control design) of case patients (n=66) and controls (n=2681) with severe asthma, predominantly derived from the computerised data bases of Saskatchewan Health. There were 562 deaths in the cohort, of which 77 were classified as being due to asthma. Mean age of case patients was 30 years (range, 9-54 years).</a:t>
            </a:r>
            <a:r>
              <a:rPr lang="en-US" sz="1200" b="0" baseline="30000" dirty="0"/>
              <a:t>1</a:t>
            </a:r>
          </a:p>
          <a:p>
            <a:pPr marL="171450" indent="-171450">
              <a:buFont typeface="Arial"/>
              <a:buChar char="•"/>
            </a:pPr>
            <a:endParaRPr lang="en-US" sz="1200" b="0" i="1" baseline="30000" dirty="0"/>
          </a:p>
          <a:p>
            <a:pPr marL="0" marR="0" indent="0" algn="l" defTabSz="457200" rtl="0" eaLnBrk="1" fontAlgn="auto" latinLnBrk="0" hangingPunct="1">
              <a:lnSpc>
                <a:spcPct val="100000"/>
              </a:lnSpc>
              <a:spcBef>
                <a:spcPts val="0"/>
              </a:spcBef>
              <a:spcAft>
                <a:spcPts val="0"/>
              </a:spcAft>
              <a:buClr>
                <a:srgbClr val="CF1217"/>
              </a:buClr>
              <a:buSzTx/>
              <a:buFont typeface="Arial" charset="0"/>
              <a:buNone/>
              <a:tabLst/>
              <a:defRPr/>
            </a:pPr>
            <a:r>
              <a:rPr lang="en-US" sz="1200" baseline="0" dirty="0"/>
              <a:t>REFERENCES: </a:t>
            </a:r>
            <a:r>
              <a:rPr lang="en-US" sz="1200" b="1" baseline="0" dirty="0">
                <a:solidFill>
                  <a:srgbClr val="C62406"/>
                </a:solidFill>
              </a:rPr>
              <a:t>1</a:t>
            </a:r>
            <a:r>
              <a:rPr lang="en-US" sz="1200" b="1" baseline="0" dirty="0">
                <a:solidFill>
                  <a:srgbClr val="DA291C"/>
                </a:solidFill>
              </a:rPr>
              <a:t>. </a:t>
            </a:r>
            <a:r>
              <a:rPr lang="en-US" sz="1200" b="0" baseline="0" dirty="0">
                <a:solidFill>
                  <a:schemeClr val="tx1"/>
                </a:solidFill>
              </a:rPr>
              <a:t>Suissa S, et al. New Engl J Med 2000;343:332-6. </a:t>
            </a:r>
            <a:r>
              <a:rPr lang="en-US" sz="1200" b="1" baseline="0" dirty="0">
                <a:solidFill>
                  <a:srgbClr val="DA291C"/>
                </a:solidFill>
              </a:rPr>
              <a:t>2. </a:t>
            </a:r>
            <a:r>
              <a:rPr lang="en-AU" sz="1200" b="0" dirty="0">
                <a:solidFill>
                  <a:srgbClr val="000000"/>
                </a:solidFill>
              </a:rPr>
              <a:t>Reddel HK, et al. Med J Aust 2015 May 18;202(9):492-7.</a:t>
            </a:r>
            <a:endParaRPr lang="en-US" sz="1200" b="0" dirty="0">
              <a:solidFill>
                <a:srgbClr val="000000"/>
              </a:solidFill>
            </a:endParaRPr>
          </a:p>
          <a:p>
            <a:endParaRPr lang="en-US" dirty="0"/>
          </a:p>
        </p:txBody>
      </p:sp>
      <p:sp>
        <p:nvSpPr>
          <p:cNvPr id="4" name="Slide Number Placeholder 3"/>
          <p:cNvSpPr>
            <a:spLocks noGrp="1"/>
          </p:cNvSpPr>
          <p:nvPr>
            <p:ph type="sldNum" sz="quarter" idx="10"/>
          </p:nvPr>
        </p:nvSpPr>
        <p:spPr>
          <a:xfrm>
            <a:off x="3854939" y="9440646"/>
            <a:ext cx="2949099" cy="496967"/>
          </a:xfrm>
          <a:prstGeom prst="rect">
            <a:avLst/>
          </a:prstGeom>
        </p:spPr>
        <p:txBody>
          <a:bodyPr/>
          <a:lstStyle/>
          <a:p>
            <a:pPr>
              <a:defRPr/>
            </a:pPr>
            <a:fld id="{3794E2B4-45D4-DA4C-ACA2-A14B552A2CC6}"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84269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911225"/>
            <a:ext cx="5243513" cy="3932238"/>
          </a:xfrm>
          <a:prstGeom prst="rect">
            <a:avLst/>
          </a:prstGeom>
        </p:spPr>
      </p:sp>
      <p:sp>
        <p:nvSpPr>
          <p:cNvPr id="3" name="Notes Placeholder 2"/>
          <p:cNvSpPr>
            <a:spLocks noGrp="1"/>
          </p:cNvSpPr>
          <p:nvPr>
            <p:ph type="body" idx="1"/>
          </p:nvPr>
        </p:nvSpPr>
        <p:spPr>
          <a:xfrm>
            <a:off x="181483" y="5046975"/>
            <a:ext cx="6301494" cy="4550008"/>
          </a:xfrm>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LINK: Over-reliance</a:t>
            </a:r>
            <a:r>
              <a:rPr lang="en-US" sz="1200" b="1" baseline="0" dirty="0">
                <a:solidFill>
                  <a:srgbClr val="000000"/>
                </a:solidFill>
              </a:rPr>
              <a:t> on the use of SABA (or “reliever only” medication) is still problematic.</a:t>
            </a:r>
            <a:r>
              <a:rPr lang="en-US" sz="1200" b="1" baseline="30000" dirty="0">
                <a:solidFill>
                  <a:srgbClr val="000000"/>
                </a:solidFill>
              </a:rPr>
              <a:t>1-3</a:t>
            </a:r>
            <a:r>
              <a:rPr lang="en-US" sz="1200" b="1" dirty="0">
                <a:solidFill>
                  <a:srgbClr val="000000"/>
                </a:solidFill>
              </a:rPr>
              <a:t> </a:t>
            </a:r>
            <a:r>
              <a:rPr lang="en-US" sz="1200" b="1" baseline="30000" dirty="0">
                <a:solidFill>
                  <a:srgbClr val="000000"/>
                </a:solidFill>
              </a:rPr>
              <a:t> </a:t>
            </a:r>
            <a:r>
              <a:rPr lang="en-US" sz="1200" b="1" dirty="0">
                <a:solidFill>
                  <a:srgbClr val="000000"/>
                </a:solidFill>
              </a:rPr>
              <a:t>Since</a:t>
            </a:r>
            <a:r>
              <a:rPr lang="en-US" sz="1200" b="1" baseline="0" dirty="0">
                <a:solidFill>
                  <a:srgbClr val="000000"/>
                </a:solidFill>
              </a:rPr>
              <a:t> the 1980s, we’ve known that overuse of “reliever-only” medication (i.e. SABA) increases asthma-related death;</a:t>
            </a:r>
            <a:r>
              <a:rPr lang="en-US" sz="1200" b="1" baseline="30000" dirty="0">
                <a:solidFill>
                  <a:srgbClr val="000000"/>
                </a:solidFill>
              </a:rPr>
              <a:t>3</a:t>
            </a:r>
            <a:r>
              <a:rPr lang="en-US" sz="1200" b="1" baseline="0" dirty="0">
                <a:solidFill>
                  <a:srgbClr val="000000"/>
                </a:solidFill>
              </a:rPr>
              <a:t> despite this, prescriptions for SABA single inhaler use in New Zealand are still high.</a:t>
            </a:r>
            <a:r>
              <a:rPr lang="en-US" sz="1200" b="1" baseline="30000" dirty="0">
                <a:solidFill>
                  <a:srgbClr val="000000"/>
                </a:solidFill>
              </a:rPr>
              <a:t>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KEYPOINTS: </a:t>
            </a:r>
          </a:p>
          <a:p>
            <a:pPr marL="171450" marR="0" indent="-171450" algn="l" defTabSz="457200" rtl="0" eaLnBrk="1" fontAlgn="auto" latinLnBrk="0" hangingPunct="1">
              <a:lnSpc>
                <a:spcPct val="100000"/>
              </a:lnSpc>
              <a:spcBef>
                <a:spcPts val="0"/>
              </a:spcBef>
              <a:spcAft>
                <a:spcPts val="0"/>
              </a:spcAft>
              <a:buClr>
                <a:schemeClr val="accent2"/>
              </a:buClr>
              <a:buSzTx/>
              <a:buFont typeface="Arial"/>
              <a:buChar char="•"/>
              <a:tabLst/>
              <a:defRPr/>
            </a:pPr>
            <a:r>
              <a:rPr lang="en-US" sz="1200" b="0" dirty="0">
                <a:solidFill>
                  <a:srgbClr val="000000"/>
                </a:solidFill>
              </a:rPr>
              <a:t>Despite 25 years of guideline development,</a:t>
            </a:r>
            <a:r>
              <a:rPr lang="en-US" sz="1200" b="0" baseline="0" dirty="0">
                <a:solidFill>
                  <a:srgbClr val="000000"/>
                </a:solidFill>
              </a:rPr>
              <a:t> and the known risk of increased risk of death with SABA overuse, </a:t>
            </a:r>
            <a:r>
              <a:rPr lang="en-AU" sz="1200" b="0" dirty="0">
                <a:solidFill>
                  <a:srgbClr val="000000"/>
                </a:solidFill>
              </a:rPr>
              <a:t>a significant number of people with asthma still rely on SABA as their sole asthma treatment.</a:t>
            </a:r>
            <a:r>
              <a:rPr lang="en-AU" sz="1200" b="0" baseline="30000" dirty="0">
                <a:solidFill>
                  <a:srgbClr val="000000"/>
                </a:solidFill>
              </a:rPr>
              <a:t>3</a:t>
            </a:r>
            <a:r>
              <a:rPr lang="en-AU" sz="1200" b="0" dirty="0">
                <a:solidFill>
                  <a:srgbClr val="000000"/>
                </a:solidFill>
              </a:rPr>
              <a:t> </a:t>
            </a:r>
          </a:p>
          <a:p>
            <a:pPr marR="0" algn="l" defTabSz="457200" rtl="0" eaLnBrk="1" fontAlgn="auto" latinLnBrk="0" hangingPunct="1">
              <a:lnSpc>
                <a:spcPct val="100000"/>
              </a:lnSpc>
              <a:spcBef>
                <a:spcPts val="0"/>
              </a:spcBef>
              <a:spcAft>
                <a:spcPts val="0"/>
              </a:spcAft>
              <a:buClrTx/>
              <a:buSzTx/>
              <a:tabLst/>
              <a:defRPr/>
            </a:pPr>
            <a:endParaRPr lang="en-AU" sz="1200" dirty="0">
              <a:solidFill>
                <a:srgbClr val="000000"/>
              </a:solidFill>
            </a:endParaRPr>
          </a:p>
          <a:p>
            <a:r>
              <a:rPr lang="en-AU" sz="1200" b="1" dirty="0">
                <a:solidFill>
                  <a:srgbClr val="000000"/>
                </a:solidFill>
              </a:rPr>
              <a:t>DISCUSSION: </a:t>
            </a:r>
            <a:r>
              <a:rPr lang="en-AU" sz="1200" b="0" dirty="0">
                <a:solidFill>
                  <a:srgbClr val="000000"/>
                </a:solidFill>
              </a:rPr>
              <a:t>Discuss</a:t>
            </a:r>
            <a:r>
              <a:rPr lang="en-AU" sz="1200" b="0" baseline="0" dirty="0">
                <a:solidFill>
                  <a:srgbClr val="000000"/>
                </a:solidFill>
              </a:rPr>
              <a:t> with the audience:</a:t>
            </a:r>
          </a:p>
          <a:p>
            <a:pPr marL="171450" indent="-171450">
              <a:buFont typeface="Arial"/>
              <a:buChar char="•"/>
            </a:pPr>
            <a:r>
              <a:rPr lang="en-AU" sz="1200" b="0" baseline="0" dirty="0">
                <a:solidFill>
                  <a:srgbClr val="000000"/>
                </a:solidFill>
              </a:rPr>
              <a:t>Are you surprised by these statistics?</a:t>
            </a:r>
          </a:p>
          <a:p>
            <a:pPr marL="171450" indent="-171450">
              <a:buFont typeface="Arial"/>
              <a:buChar char="•"/>
            </a:pPr>
            <a:r>
              <a:rPr lang="en-AU" sz="1200" b="0" baseline="0" dirty="0">
                <a:solidFill>
                  <a:srgbClr val="000000"/>
                </a:solidFill>
              </a:rPr>
              <a:t>Why do you think so many people rely on SABA as their sole asthma treatment?</a:t>
            </a:r>
          </a:p>
          <a:p>
            <a:endParaRPr lang="en-AU" sz="1200" b="1" baseline="0" dirty="0">
              <a:solidFill>
                <a:srgbClr val="000000"/>
              </a:solidFill>
            </a:endParaRPr>
          </a:p>
          <a:p>
            <a:r>
              <a:rPr lang="en-AU" sz="1200" b="1" baseline="0" dirty="0">
                <a:solidFill>
                  <a:srgbClr val="000000"/>
                </a:solidFill>
              </a:rPr>
              <a:t>BACKGROUND: </a:t>
            </a:r>
            <a:r>
              <a:rPr lang="en-AU" sz="1200" b="0" baseline="0" dirty="0">
                <a:solidFill>
                  <a:srgbClr val="000000"/>
                </a:solidFill>
              </a:rPr>
              <a:t>Information on SABA prescriptions in NZ is based on the latest 2017 IMS data.</a:t>
            </a:r>
            <a:endParaRPr lang="en-AU" sz="1200" b="1" baseline="0" dirty="0">
              <a:solidFill>
                <a:srgbClr val="000000"/>
              </a:solidFill>
            </a:endParaRPr>
          </a:p>
          <a:p>
            <a:endParaRPr lang="en-AU" sz="1200" b="1" baseline="0" dirty="0">
              <a:solidFill>
                <a:srgbClr val="000000"/>
              </a:solidFill>
            </a:endParaRPr>
          </a:p>
          <a:p>
            <a:r>
              <a:rPr lang="en-AU" sz="1200" b="1" baseline="0" dirty="0">
                <a:solidFill>
                  <a:srgbClr val="000000"/>
                </a:solidFill>
              </a:rPr>
              <a:t>REFERENCES:</a:t>
            </a:r>
          </a:p>
          <a:p>
            <a:pPr marL="228600" marR="0" indent="-228600" algn="l" defTabSz="457200" rtl="0" eaLnBrk="1" fontAlgn="auto" latinLnBrk="0" hangingPunct="1">
              <a:lnSpc>
                <a:spcPct val="100000"/>
              </a:lnSpc>
              <a:spcBef>
                <a:spcPts val="0"/>
              </a:spcBef>
              <a:spcAft>
                <a:spcPts val="0"/>
              </a:spcAft>
              <a:buClr>
                <a:srgbClr val="CF1217"/>
              </a:buClr>
              <a:buSzTx/>
              <a:buFont typeface="+mj-lt"/>
              <a:buAutoNum type="arabicPeriod"/>
              <a:tabLst/>
              <a:defRPr/>
            </a:pPr>
            <a:r>
              <a:rPr lang="en-AU" sz="1200" b="0" dirty="0">
                <a:solidFill>
                  <a:srgbClr val="000000"/>
                </a:solidFill>
              </a:rPr>
              <a:t>Short Acting Beta Agonist (SABA) Inhaler Use - IMS data, AstraZeneca Data on File, November 2017. </a:t>
            </a:r>
          </a:p>
          <a:p>
            <a:pPr marL="228600" indent="-228600">
              <a:buFont typeface="+mj-lt"/>
              <a:buAutoNum type="arabicPeriod"/>
            </a:pPr>
            <a:r>
              <a:rPr lang="en-US" sz="1200" b="0" dirty="0">
                <a:solidFill>
                  <a:srgbClr val="000000"/>
                </a:solidFill>
              </a:rPr>
              <a:t>Pavord ID, et al. Lancet 2017; </a:t>
            </a:r>
            <a:r>
              <a:rPr lang="en-AU" sz="1200" b="0" dirty="0">
                <a:solidFill>
                  <a:srgbClr val="000000"/>
                </a:solidFill>
              </a:rPr>
              <a:t> </a:t>
            </a:r>
            <a:r>
              <a:rPr lang="en-US" sz="1200" b="0" dirty="0">
                <a:solidFill>
                  <a:srgbClr val="000000"/>
                </a:solidFill>
              </a:rPr>
              <a:t>pii: S0140-6736(17)30879-6. doi: 10.1016/S0140-6736(17)</a:t>
            </a:r>
            <a:r>
              <a:rPr lang="en-AU" sz="1200" dirty="0">
                <a:solidFill>
                  <a:srgbClr val="000000"/>
                </a:solidFill>
              </a:rPr>
              <a:t>.</a:t>
            </a:r>
          </a:p>
          <a:p>
            <a:pPr marL="228600" indent="-228600">
              <a:buFont typeface="+mj-lt"/>
              <a:buAutoNum type="arabicPeriod"/>
            </a:pPr>
            <a:r>
              <a:rPr lang="en-AU" sz="1200" b="0" dirty="0">
                <a:solidFill>
                  <a:srgbClr val="000000"/>
                </a:solidFill>
              </a:rPr>
              <a:t>Reddel HK, et al. BMJ Open 2017;7:e016688. doi:10.1136/bmjopen-2017-016688.</a:t>
            </a:r>
          </a:p>
          <a:p>
            <a:endParaRPr lang="en-AU" sz="1000" b="0" dirty="0"/>
          </a:p>
          <a:p>
            <a:pPr marR="0" algn="l" defTabSz="457200" rtl="0" eaLnBrk="1" fontAlgn="auto" latinLnBrk="0" hangingPunct="1">
              <a:lnSpc>
                <a:spcPct val="100000"/>
              </a:lnSpc>
              <a:spcBef>
                <a:spcPts val="0"/>
              </a:spcBef>
              <a:spcAft>
                <a:spcPts val="0"/>
              </a:spcAft>
              <a:buClr>
                <a:srgbClr val="CF1217"/>
              </a:buClr>
              <a:buSzTx/>
              <a:tabLst/>
              <a:defRPr/>
            </a:pPr>
            <a:endParaRPr lang="en-AU" sz="1000" b="0" dirty="0"/>
          </a:p>
        </p:txBody>
      </p:sp>
      <p:sp>
        <p:nvSpPr>
          <p:cNvPr id="4" name="Slide Number Placeholder 3"/>
          <p:cNvSpPr>
            <a:spLocks noGrp="1"/>
          </p:cNvSpPr>
          <p:nvPr>
            <p:ph type="sldNum" sz="quarter" idx="10"/>
          </p:nvPr>
        </p:nvSpPr>
        <p:spPr>
          <a:xfrm>
            <a:off x="3854939" y="9440646"/>
            <a:ext cx="2949099" cy="496967"/>
          </a:xfrm>
          <a:prstGeom prst="rect">
            <a:avLst/>
          </a:prstGeom>
        </p:spPr>
        <p:txBody>
          <a:bodyPr/>
          <a:lstStyle/>
          <a:p>
            <a:fld id="{BDD3FE87-6283-48F6-A5CC-877910730051}" type="slidenum">
              <a:rPr lang="en-AU" smtClean="0">
                <a:solidFill>
                  <a:prstClr val="black"/>
                </a:solidFill>
              </a:rPr>
              <a:pPr/>
              <a:t>11</a:t>
            </a:fld>
            <a:endParaRPr lang="en-AU" dirty="0">
              <a:solidFill>
                <a:prstClr val="black"/>
              </a:solidFill>
            </a:endParaRPr>
          </a:p>
        </p:txBody>
      </p:sp>
    </p:spTree>
    <p:extLst>
      <p:ext uri="{BB962C8B-B14F-4D97-AF65-F5344CB8AC3E}">
        <p14:creationId xmlns:p14="http://schemas.microsoft.com/office/powerpoint/2010/main" val="286923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57313" y="1093788"/>
            <a:ext cx="4997450" cy="374808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76805" y="5204348"/>
            <a:ext cx="5365722" cy="35830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Weeks of Well-Controlled Asthma, According to Data in the Electronic Diary.</a:t>
            </a:r>
            <a:endParaRPr lang="en-GB" dirty="0">
              <a:latin typeface="Arial" charset="0"/>
              <a:ea typeface="Gothic" charset="0"/>
              <a:cs typeface="Gothic" charset="0"/>
            </a:endParaRPr>
          </a:p>
        </p:txBody>
      </p:sp>
    </p:spTree>
    <p:extLst>
      <p:ext uri="{BB962C8B-B14F-4D97-AF65-F5344CB8AC3E}">
        <p14:creationId xmlns:p14="http://schemas.microsoft.com/office/powerpoint/2010/main" val="322448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39775" indent="-284163">
              <a:spcBef>
                <a:spcPct val="30000"/>
              </a:spcBef>
              <a:defRPr sz="1200">
                <a:solidFill>
                  <a:schemeClr val="tx1"/>
                </a:solidFill>
                <a:latin typeface="Arial" charset="0"/>
                <a:ea typeface="ＭＳ Ｐゴシック" charset="-128"/>
              </a:defRPr>
            </a:lvl2pPr>
            <a:lvl3pPr marL="1138238" indent="-227013">
              <a:spcBef>
                <a:spcPct val="30000"/>
              </a:spcBef>
              <a:defRPr sz="1200">
                <a:solidFill>
                  <a:schemeClr val="tx1"/>
                </a:solidFill>
                <a:latin typeface="Arial" charset="0"/>
                <a:ea typeface="ＭＳ Ｐゴシック" charset="-128"/>
              </a:defRPr>
            </a:lvl3pPr>
            <a:lvl4pPr marL="1592263" indent="-227013">
              <a:spcBef>
                <a:spcPct val="30000"/>
              </a:spcBef>
              <a:defRPr sz="1200">
                <a:solidFill>
                  <a:schemeClr val="tx1"/>
                </a:solidFill>
                <a:latin typeface="Arial" charset="0"/>
                <a:ea typeface="ＭＳ Ｐゴシック" charset="-128"/>
              </a:defRPr>
            </a:lvl4pPr>
            <a:lvl5pPr marL="2047875" indent="-227013">
              <a:spcBef>
                <a:spcPct val="30000"/>
              </a:spcBef>
              <a:defRPr sz="1200">
                <a:solidFill>
                  <a:schemeClr val="tx1"/>
                </a:solidFill>
                <a:latin typeface="Arial" charset="0"/>
                <a:ea typeface="ＭＳ Ｐゴシック" charset="-128"/>
              </a:defRPr>
            </a:lvl5pPr>
            <a:lvl6pPr marL="2505075" indent="-227013" eaLnBrk="0" fontAlgn="base" hangingPunct="0">
              <a:spcBef>
                <a:spcPct val="30000"/>
              </a:spcBef>
              <a:spcAft>
                <a:spcPct val="0"/>
              </a:spcAft>
              <a:defRPr sz="1200">
                <a:solidFill>
                  <a:schemeClr val="tx1"/>
                </a:solidFill>
                <a:latin typeface="Arial" charset="0"/>
                <a:ea typeface="ＭＳ Ｐゴシック" charset="-128"/>
              </a:defRPr>
            </a:lvl6pPr>
            <a:lvl7pPr marL="2962275" indent="-227013" eaLnBrk="0" fontAlgn="base" hangingPunct="0">
              <a:spcBef>
                <a:spcPct val="30000"/>
              </a:spcBef>
              <a:spcAft>
                <a:spcPct val="0"/>
              </a:spcAft>
              <a:defRPr sz="1200">
                <a:solidFill>
                  <a:schemeClr val="tx1"/>
                </a:solidFill>
                <a:latin typeface="Arial" charset="0"/>
                <a:ea typeface="ＭＳ Ｐゴシック" charset="-128"/>
              </a:defRPr>
            </a:lvl7pPr>
            <a:lvl8pPr marL="3419475" indent="-227013" eaLnBrk="0" fontAlgn="base" hangingPunct="0">
              <a:spcBef>
                <a:spcPct val="30000"/>
              </a:spcBef>
              <a:spcAft>
                <a:spcPct val="0"/>
              </a:spcAft>
              <a:defRPr sz="1200">
                <a:solidFill>
                  <a:schemeClr val="tx1"/>
                </a:solidFill>
                <a:latin typeface="Arial" charset="0"/>
                <a:ea typeface="ＭＳ Ｐゴシック" charset="-128"/>
              </a:defRPr>
            </a:lvl8pPr>
            <a:lvl9pPr marL="3876675" indent="-227013"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7B4AC98-3505-426A-AC0F-6A99850C77C8}" type="slidenum">
              <a:rPr lang="en-GB" altLang="en-US" smtClean="0">
                <a:solidFill>
                  <a:prstClr val="black"/>
                </a:solidFill>
                <a:latin typeface="Calibri" pitchFamily="34" charset="0"/>
              </a:rPr>
              <a:pPr>
                <a:spcBef>
                  <a:spcPct val="0"/>
                </a:spcBef>
              </a:pPr>
              <a:t>23</a:t>
            </a:fld>
            <a:endParaRPr lang="en-GB" altLang="en-US" smtClean="0">
              <a:solidFill>
                <a:prstClr val="black"/>
              </a:solidFill>
              <a:latin typeface="Calibri" pitchFamily="34" charset="0"/>
            </a:endParaRPr>
          </a:p>
        </p:txBody>
      </p:sp>
      <p:sp>
        <p:nvSpPr>
          <p:cNvPr id="43011" name="Slide Image Placeholder 1"/>
          <p:cNvSpPr>
            <a:spLocks noGrp="1" noRot="1" noChangeAspect="1" noTextEdit="1"/>
          </p:cNvSpPr>
          <p:nvPr>
            <p:ph type="sldImg"/>
          </p:nvPr>
        </p:nvSpPr>
        <p:spPr>
          <a:ln/>
        </p:spPr>
      </p:sp>
      <p:sp>
        <p:nvSpPr>
          <p:cNvPr id="430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NZ" altLang="en-US" smtClean="0"/>
          </a:p>
        </p:txBody>
      </p:sp>
      <p:sp>
        <p:nvSpPr>
          <p:cNvPr id="43013" name="Slide Number Placeholder 3"/>
          <p:cNvSpPr txBox="1">
            <a:spLocks noGrp="1"/>
          </p:cNvSpPr>
          <p:nvPr/>
        </p:nvSpPr>
        <p:spPr bwMode="auto">
          <a:xfrm>
            <a:off x="3854450" y="9440864"/>
            <a:ext cx="2949575" cy="49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5" tIns="45533" rIns="91065" bIns="45533" anchor="b"/>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lgn="r" fontAlgn="base">
              <a:spcBef>
                <a:spcPct val="0"/>
              </a:spcBef>
              <a:spcAft>
                <a:spcPct val="0"/>
              </a:spcAft>
            </a:pPr>
            <a:fld id="{2CEF50B6-C030-47D9-A6A5-C1C73D10C492}" type="slidenum">
              <a:rPr lang="en-GB" altLang="en-US">
                <a:solidFill>
                  <a:prstClr val="black"/>
                </a:solidFill>
              </a:rPr>
              <a:pPr algn="r" fontAlgn="base">
                <a:spcBef>
                  <a:spcPct val="0"/>
                </a:spcBef>
                <a:spcAft>
                  <a:spcPct val="0"/>
                </a:spcAft>
              </a:pPr>
              <a:t>23</a:t>
            </a:fld>
            <a:endParaRPr lang="en-GB" altLang="en-US">
              <a:solidFill>
                <a:prstClr val="black"/>
              </a:solidFill>
            </a:endParaRPr>
          </a:p>
        </p:txBody>
      </p:sp>
    </p:spTree>
    <p:extLst>
      <p:ext uri="{BB962C8B-B14F-4D97-AF65-F5344CB8AC3E}">
        <p14:creationId xmlns:p14="http://schemas.microsoft.com/office/powerpoint/2010/main" val="3222602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323531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308121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0A4EB-14F3-4B60-8CB9-CF51C5604D7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959090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0" y="1412875"/>
            <a:ext cx="9144000" cy="0"/>
          </a:xfrm>
          <a:prstGeom prst="line">
            <a:avLst/>
          </a:prstGeom>
          <a:noFill/>
          <a:ln w="38100">
            <a:solidFill>
              <a:srgbClr val="008CD6"/>
            </a:solidFill>
            <a:round/>
            <a:headEnd/>
            <a:tailEnd/>
          </a:ln>
          <a:effectLst/>
          <a:extLst/>
        </p:spPr>
        <p:txBody>
          <a:bodyPr/>
          <a:lstStyle/>
          <a:p>
            <a:pPr algn="ctr" fontAlgn="base">
              <a:spcBef>
                <a:spcPct val="0"/>
              </a:spcBef>
              <a:spcAft>
                <a:spcPct val="0"/>
              </a:spcAft>
              <a:defRPr/>
            </a:pPr>
            <a:endParaRPr lang="en-NZ" dirty="0">
              <a:solidFill>
                <a:srgbClr val="000000"/>
              </a:solidFill>
              <a:latin typeface="Arial" charset="0"/>
            </a:endParaRPr>
          </a:p>
        </p:txBody>
      </p:sp>
      <p:sp>
        <p:nvSpPr>
          <p:cNvPr id="5" name="Text Box 4"/>
          <p:cNvSpPr txBox="1">
            <a:spLocks noChangeArrowheads="1"/>
          </p:cNvSpPr>
          <p:nvPr/>
        </p:nvSpPr>
        <p:spPr bwMode="auto">
          <a:xfrm>
            <a:off x="0" y="0"/>
            <a:ext cx="9144000" cy="1366838"/>
          </a:xfrm>
          <a:prstGeom prst="rect">
            <a:avLst/>
          </a:prstGeom>
          <a:solidFill>
            <a:srgbClr val="183169"/>
          </a:solidFill>
          <a:ln w="38100" algn="ctr">
            <a:solidFill>
              <a:srgbClr val="183169"/>
            </a:solidFill>
            <a:miter lim="800000"/>
            <a:headEnd/>
            <a:tailEnd/>
          </a:ln>
          <a:effectLs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endParaRPr lang="en-US" dirty="0" smtClean="0">
              <a:solidFill>
                <a:srgbClr val="000000"/>
              </a:solidFill>
            </a:endParaRPr>
          </a:p>
        </p:txBody>
      </p:sp>
      <p:pic>
        <p:nvPicPr>
          <p:cNvPr id="6" name="Picture 8" descr="Counties-Manukau_CMYK_REV"/>
          <p:cNvPicPr>
            <a:picLocks noChangeAspect="1" noChangeArrowheads="1"/>
          </p:cNvPicPr>
          <p:nvPr/>
        </p:nvPicPr>
        <p:blipFill>
          <a:blip r:embed="rId2" cstate="print"/>
          <a:srcRect/>
          <a:stretch>
            <a:fillRect/>
          </a:stretch>
        </p:blipFill>
        <p:spPr bwMode="auto">
          <a:xfrm>
            <a:off x="7524750" y="188913"/>
            <a:ext cx="1349375" cy="1081087"/>
          </a:xfrm>
          <a:prstGeom prst="rect">
            <a:avLst/>
          </a:prstGeom>
          <a:noFill/>
          <a:ln w="9525">
            <a:noFill/>
            <a:miter lim="800000"/>
            <a:headEnd/>
            <a:tailEnd/>
          </a:ln>
        </p:spPr>
      </p:pic>
      <p:sp>
        <p:nvSpPr>
          <p:cNvPr id="7" name="Text Box 7"/>
          <p:cNvSpPr txBox="1">
            <a:spLocks noChangeArrowheads="1"/>
          </p:cNvSpPr>
          <p:nvPr/>
        </p:nvSpPr>
        <p:spPr bwMode="auto">
          <a:xfrm>
            <a:off x="0" y="6165850"/>
            <a:ext cx="9144000" cy="692150"/>
          </a:xfrm>
          <a:prstGeom prst="rect">
            <a:avLst/>
          </a:prstGeom>
          <a:solidFill>
            <a:srgbClr val="183169"/>
          </a:solidFill>
          <a:ln w="38100" algn="ctr">
            <a:solidFill>
              <a:srgbClr val="183169"/>
            </a:solidFill>
            <a:miter lim="800000"/>
            <a:headEnd/>
            <a:tailEnd/>
          </a:ln>
          <a:effectLs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endParaRPr lang="en-US" dirty="0" smtClean="0">
              <a:solidFill>
                <a:srgbClr val="000000"/>
              </a:solidFill>
            </a:endParaRPr>
          </a:p>
        </p:txBody>
      </p:sp>
      <p:sp>
        <p:nvSpPr>
          <p:cNvPr id="8" name="Line 8"/>
          <p:cNvSpPr>
            <a:spLocks noChangeShapeType="1"/>
          </p:cNvSpPr>
          <p:nvPr/>
        </p:nvSpPr>
        <p:spPr bwMode="auto">
          <a:xfrm>
            <a:off x="0" y="6165850"/>
            <a:ext cx="9144000" cy="0"/>
          </a:xfrm>
          <a:prstGeom prst="line">
            <a:avLst/>
          </a:prstGeom>
          <a:noFill/>
          <a:ln w="38100">
            <a:solidFill>
              <a:srgbClr val="008CD6"/>
            </a:solidFill>
            <a:round/>
            <a:headEnd/>
            <a:tailEnd/>
          </a:ln>
          <a:effectLst/>
          <a:extLst/>
        </p:spPr>
        <p:txBody>
          <a:bodyPr/>
          <a:lstStyle/>
          <a:p>
            <a:pPr algn="ctr" fontAlgn="base">
              <a:spcBef>
                <a:spcPct val="0"/>
              </a:spcBef>
              <a:spcAft>
                <a:spcPct val="0"/>
              </a:spcAft>
              <a:defRPr/>
            </a:pPr>
            <a:endParaRPr lang="en-NZ" dirty="0">
              <a:solidFill>
                <a:srgbClr val="000000"/>
              </a:solidFill>
              <a:latin typeface="Arial" charset="0"/>
            </a:endParaRPr>
          </a:p>
        </p:txBody>
      </p:sp>
      <p:sp>
        <p:nvSpPr>
          <p:cNvPr id="48130" name="Rectangle 2"/>
          <p:cNvSpPr>
            <a:spLocks noGrp="1" noChangeArrowheads="1"/>
          </p:cNvSpPr>
          <p:nvPr>
            <p:ph type="subTitle" idx="1"/>
          </p:nvPr>
        </p:nvSpPr>
        <p:spPr>
          <a:xfrm>
            <a:off x="1403350" y="3284538"/>
            <a:ext cx="6400800" cy="1512887"/>
          </a:xfrm>
        </p:spPr>
        <p:txBody>
          <a:bodyPr/>
          <a:lstStyle>
            <a:lvl1pPr marL="0" indent="0" algn="ctr">
              <a:buFontTx/>
              <a:buNone/>
              <a:defRPr sz="3000"/>
            </a:lvl1pPr>
          </a:lstStyle>
          <a:p>
            <a:pPr lvl="0"/>
            <a:r>
              <a:rPr lang="en-GB" noProof="0" smtClean="0"/>
              <a:t>Click to add subtitle</a:t>
            </a:r>
          </a:p>
        </p:txBody>
      </p:sp>
      <p:sp>
        <p:nvSpPr>
          <p:cNvPr id="48134" name="Rectangle 6"/>
          <p:cNvSpPr>
            <a:spLocks noGrp="1" noChangeArrowheads="1"/>
          </p:cNvSpPr>
          <p:nvPr>
            <p:ph type="ctrTitle"/>
          </p:nvPr>
        </p:nvSpPr>
        <p:spPr>
          <a:xfrm>
            <a:off x="685800" y="2130425"/>
            <a:ext cx="7772400" cy="1011238"/>
          </a:xfrm>
        </p:spPr>
        <p:txBody>
          <a:bodyPr/>
          <a:lstStyle>
            <a:lvl1pPr algn="ctr">
              <a:defRPr sz="4800">
                <a:solidFill>
                  <a:schemeClr val="tx1"/>
                </a:solidFill>
              </a:defRPr>
            </a:lvl1pPr>
          </a:lstStyle>
          <a:p>
            <a:pPr lvl="0"/>
            <a:r>
              <a:rPr lang="en-GB" noProof="0" smtClean="0"/>
              <a:t>Click to add master title </a:t>
            </a:r>
          </a:p>
        </p:txBody>
      </p:sp>
    </p:spTree>
    <p:extLst>
      <p:ext uri="{BB962C8B-B14F-4D97-AF65-F5344CB8AC3E}">
        <p14:creationId xmlns:p14="http://schemas.microsoft.com/office/powerpoint/2010/main" val="42304341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6762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260350"/>
            <a:ext cx="2124075" cy="62642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260350"/>
            <a:ext cx="6219825" cy="626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25251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NZ"/>
          </a:p>
        </p:txBody>
      </p:sp>
      <p:sp>
        <p:nvSpPr>
          <p:cNvPr id="3" name="Table Placeholder 2"/>
          <p:cNvSpPr>
            <a:spLocks noGrp="1"/>
          </p:cNvSpPr>
          <p:nvPr>
            <p:ph type="tbl" idx="1"/>
          </p:nvPr>
        </p:nvSpPr>
        <p:spPr>
          <a:xfrm>
            <a:off x="457200" y="1981200"/>
            <a:ext cx="8229600" cy="3886200"/>
          </a:xfrm>
        </p:spPr>
        <p:txBody>
          <a:bodyPr/>
          <a:lstStyle/>
          <a:p>
            <a:pPr lvl="0"/>
            <a:endParaRPr lang="en-NZ" noProof="0"/>
          </a:p>
        </p:txBody>
      </p:sp>
      <p:sp>
        <p:nvSpPr>
          <p:cNvPr id="4" name="Rectangle 2"/>
          <p:cNvSpPr>
            <a:spLocks noGrp="1" noChangeArrowheads="1"/>
          </p:cNvSpPr>
          <p:nvPr>
            <p:ph type="ftr" sz="quarter" idx="10"/>
          </p:nvPr>
        </p:nvSpPr>
        <p:spPr>
          <a:xfrm>
            <a:off x="3124200" y="6248400"/>
            <a:ext cx="2895600" cy="457200"/>
          </a:xfrm>
          <a:prstGeom prst="rect">
            <a:avLst/>
          </a:prstGeom>
        </p:spPr>
        <p:txBody>
          <a:bodyPr/>
          <a:lstStyle>
            <a:lvl1pPr algn="ctr">
              <a:defRPr/>
            </a:lvl1pPr>
          </a:lstStyle>
          <a:p>
            <a:pPr fontAlgn="base">
              <a:spcBef>
                <a:spcPct val="0"/>
              </a:spcBef>
              <a:spcAft>
                <a:spcPct val="0"/>
              </a:spcAft>
              <a:defRPr/>
            </a:pPr>
            <a:endParaRPr lang="en-GB" altLang="en-US">
              <a:solidFill>
                <a:srgbClr val="000000"/>
              </a:solidFill>
              <a:latin typeface="Arial" charset="0"/>
            </a:endParaRPr>
          </a:p>
        </p:txBody>
      </p:sp>
      <p:sp>
        <p:nvSpPr>
          <p:cNvPr id="5" name="Rectangle 3"/>
          <p:cNvSpPr>
            <a:spLocks noGrp="1" noChangeArrowheads="1"/>
          </p:cNvSpPr>
          <p:nvPr>
            <p:ph type="sldNum" sz="quarter" idx="11"/>
          </p:nvPr>
        </p:nvSpPr>
        <p:spPr>
          <a:xfrm>
            <a:off x="6553200" y="6248400"/>
            <a:ext cx="2133600" cy="457200"/>
          </a:xfrm>
          <a:prstGeom prst="rect">
            <a:avLst/>
          </a:prstGeom>
        </p:spPr>
        <p:txBody>
          <a:bodyPr/>
          <a:lstStyle>
            <a:lvl1pPr algn="ctr">
              <a:defRPr/>
            </a:lvl1pPr>
          </a:lstStyle>
          <a:p>
            <a:pPr fontAlgn="base">
              <a:spcBef>
                <a:spcPct val="0"/>
              </a:spcBef>
              <a:spcAft>
                <a:spcPct val="0"/>
              </a:spcAft>
              <a:defRPr/>
            </a:pPr>
            <a:fld id="{CA7156B0-9B62-4D9A-9D75-C606C356229A}" type="slidenum">
              <a:rPr lang="en-GB" altLang="en-US">
                <a:solidFill>
                  <a:srgbClr val="000000"/>
                </a:solidFill>
                <a:latin typeface="Arial" charset="0"/>
              </a:rPr>
              <a:pPr fontAlgn="base">
                <a:spcBef>
                  <a:spcPct val="0"/>
                </a:spcBef>
                <a:spcAft>
                  <a:spcPct val="0"/>
                </a:spcAft>
                <a:defRPr/>
              </a:pPr>
              <a:t>‹#›</a:t>
            </a:fld>
            <a:endParaRPr lang="en-GB" altLang="en-US">
              <a:solidFill>
                <a:srgbClr val="000000"/>
              </a:solidFill>
              <a:latin typeface="Arial" charset="0"/>
            </a:endParaRPr>
          </a:p>
        </p:txBody>
      </p:sp>
      <p:sp>
        <p:nvSpPr>
          <p:cNvPr id="6" name="Rectangle 16"/>
          <p:cNvSpPr>
            <a:spLocks noGrp="1" noChangeArrowheads="1"/>
          </p:cNvSpPr>
          <p:nvPr>
            <p:ph type="dt" sz="half" idx="12"/>
          </p:nvPr>
        </p:nvSpPr>
        <p:spPr>
          <a:xfrm>
            <a:off x="457200" y="6245225"/>
            <a:ext cx="2133600" cy="476250"/>
          </a:xfrm>
          <a:prstGeom prst="rect">
            <a:avLst/>
          </a:prstGeom>
        </p:spPr>
        <p:txBody>
          <a:bodyPr/>
          <a:lstStyle>
            <a:lvl1pPr algn="ctr">
              <a:defRPr/>
            </a:lvl1pPr>
          </a:lstStyle>
          <a:p>
            <a:pPr fontAlgn="base">
              <a:spcBef>
                <a:spcPct val="0"/>
              </a:spcBef>
              <a:spcAft>
                <a:spcPct val="0"/>
              </a:spcAft>
              <a:defRPr/>
            </a:pPr>
            <a:endParaRPr lang="en-GB" altLang="en-US">
              <a:solidFill>
                <a:srgbClr val="000000"/>
              </a:solidFill>
              <a:latin typeface="Arial" charset="0"/>
            </a:endParaRPr>
          </a:p>
        </p:txBody>
      </p:sp>
    </p:spTree>
    <p:extLst>
      <p:ext uri="{BB962C8B-B14F-4D97-AF65-F5344CB8AC3E}">
        <p14:creationId xmlns:p14="http://schemas.microsoft.com/office/powerpoint/2010/main" val="3048544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7" name="Content Placeholder 6"/>
          <p:cNvSpPr>
            <a:spLocks noGrp="1"/>
          </p:cNvSpPr>
          <p:nvPr>
            <p:ph sz="quarter" idx="15"/>
          </p:nvPr>
        </p:nvSpPr>
        <p:spPr>
          <a:xfrm>
            <a:off x="286567" y="1525918"/>
            <a:ext cx="8577383" cy="4600565"/>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a:xfrm>
            <a:off x="286565" y="6593309"/>
            <a:ext cx="598959" cy="264695"/>
          </a:xfrm>
          <a:prstGeom prst="rect">
            <a:avLst/>
          </a:prstGeom>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8" name="Title Placeholder 1"/>
          <p:cNvSpPr>
            <a:spLocks noGrp="1"/>
          </p:cNvSpPr>
          <p:nvPr>
            <p:ph type="title"/>
          </p:nvPr>
        </p:nvSpPr>
        <p:spPr>
          <a:xfrm>
            <a:off x="286567" y="511794"/>
            <a:ext cx="7141615" cy="879324"/>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6" name="Text Placeholder 2"/>
          <p:cNvSpPr>
            <a:spLocks noGrp="1"/>
          </p:cNvSpPr>
          <p:nvPr>
            <p:ph type="body" sz="quarter" idx="16" hasCustomPrompt="1"/>
          </p:nvPr>
        </p:nvSpPr>
        <p:spPr>
          <a:xfrm>
            <a:off x="286567" y="6208298"/>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7"/>
          </p:nvPr>
        </p:nvSpPr>
        <p:spPr>
          <a:xfrm>
            <a:off x="885525" y="6593309"/>
            <a:ext cx="2146434" cy="264695"/>
          </a:xfrm>
          <a:prstGeom prst="rect">
            <a:avLst/>
          </a:prstGeom>
        </p:spPr>
        <p:txBody>
          <a:bodyPr/>
          <a:lstStyle/>
          <a:p>
            <a:endParaRPr lang="en-US" dirty="0">
              <a:solidFill>
                <a:srgbClr val="4D4D4D"/>
              </a:solidFill>
            </a:endParaRPr>
          </a:p>
        </p:txBody>
      </p:sp>
    </p:spTree>
    <p:extLst>
      <p:ext uri="{BB962C8B-B14F-4D97-AF65-F5344CB8AC3E}">
        <p14:creationId xmlns:p14="http://schemas.microsoft.com/office/powerpoint/2010/main" val="2268848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78"/>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40104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7/23/2018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4275117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2222287"/>
            <a:ext cx="7915931"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7/23/2018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61663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7/23/2018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394715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solidFill>
                  <a:prstClr val="white"/>
                </a:solidFill>
              </a:rPr>
              <a:pPr/>
              <a:t>7/23/2018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26828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solidFill>
                  <a:prstClr val="white"/>
                </a:solidFill>
              </a:rPr>
              <a:pPr/>
              <a:t>7/23/2018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34298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609642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solidFill>
                  <a:prstClr val="white"/>
                </a:solidFill>
              </a:rPr>
              <a:pPr/>
              <a:t>7/23/2018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89995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solidFill>
                  <a:prstClr val="white"/>
                </a:solidFill>
              </a:rPr>
              <a:pPr/>
              <a:t>7/23/2018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510560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solidFill>
                  <a:prstClr val="white"/>
                </a:solidFill>
              </a:rPr>
              <a:pPr/>
              <a:t>7/23/2018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21428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2914358" y="6041363"/>
            <a:ext cx="732659" cy="365125"/>
          </a:xfrm>
        </p:spPr>
        <p:txBody>
          <a:bodyPr/>
          <a:lstStyle/>
          <a:p>
            <a:fld id="{18C79C5D-2A6F-F04D-97DA-BEF2467B64E4}" type="datetimeFigureOut">
              <a:rPr lang="en-US" dirty="0">
                <a:solidFill>
                  <a:prstClr val="white"/>
                </a:solidFill>
              </a:rPr>
              <a:pPr/>
              <a:t>7/23/2018</a:t>
            </a:fld>
            <a:endParaRPr lang="en-US" dirty="0">
              <a:solidFill>
                <a:prstClr val="white"/>
              </a:solidFill>
            </a:endParaRPr>
          </a:p>
        </p:txBody>
      </p:sp>
      <p:sp>
        <p:nvSpPr>
          <p:cNvPr id="6" name="Footer Placeholder 5"/>
          <p:cNvSpPr>
            <a:spLocks noGrp="1"/>
          </p:cNvSpPr>
          <p:nvPr>
            <p:ph type="ftr" sz="quarter" idx="11"/>
          </p:nvPr>
        </p:nvSpPr>
        <p:spPr>
          <a:xfrm>
            <a:off x="442797" y="6041363"/>
            <a:ext cx="2471560" cy="365125"/>
          </a:xfr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3647017" y="5915889"/>
            <a:ext cx="796616" cy="490599"/>
          </a:xfrm>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500309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solidFill>
                  <a:prstClr val="white"/>
                </a:solidFill>
              </a:rPr>
              <a:pPr/>
              <a:t>7/23/2018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006163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7/23/2018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65489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solidFill>
                  <a:prstClr val="white"/>
                </a:solidFill>
              </a:rPr>
              <a:pPr/>
              <a:t>7/23/2018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448895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solidFill>
                  <a:prstClr val="white"/>
                </a:solidFill>
              </a:rPr>
              <a:pPr/>
              <a:t>7/23/2018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192012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solidFill>
                  <a:prstClr val="white"/>
                </a:solidFill>
              </a:rPr>
              <a:pPr/>
              <a:t>7/23/2018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882347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023E87-8A63-A449-905A-3CC88E57CB54}"/>
              </a:ext>
            </a:extLst>
          </p:cNvPr>
          <p:cNvSpPr/>
          <p:nvPr userDrawn="1"/>
        </p:nvSpPr>
        <p:spPr>
          <a:xfrm>
            <a:off x="-176461" y="0"/>
            <a:ext cx="3240505" cy="693821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8" name="Title 1"/>
          <p:cNvSpPr>
            <a:spLocks noGrp="1"/>
          </p:cNvSpPr>
          <p:nvPr>
            <p:ph type="ctrTitle" hasCustomPrompt="1"/>
          </p:nvPr>
        </p:nvSpPr>
        <p:spPr>
          <a:xfrm>
            <a:off x="3809227" y="2335504"/>
            <a:ext cx="4122614" cy="1336386"/>
          </a:xfrm>
        </p:spPr>
        <p:txBody>
          <a:bodyPr>
            <a:noAutofit/>
          </a:bodyPr>
          <a:lstStyle>
            <a:lvl1pPr>
              <a:lnSpc>
                <a:spcPct val="80000"/>
              </a:lnSpc>
              <a:defRPr sz="4000">
                <a:solidFill>
                  <a:schemeClr val="tx1"/>
                </a:solidFill>
              </a:defRPr>
            </a:lvl1pPr>
          </a:lstStyle>
          <a:p>
            <a:r>
              <a:rPr lang="en-AU" dirty="0"/>
              <a:t>Click to edit </a:t>
            </a:r>
            <a:br>
              <a:rPr lang="en-AU" dirty="0"/>
            </a:br>
            <a:r>
              <a:rPr lang="en-AU" dirty="0"/>
              <a:t>Master title style</a:t>
            </a:r>
            <a:endParaRPr lang="en-US" dirty="0"/>
          </a:p>
        </p:txBody>
      </p:sp>
      <p:sp>
        <p:nvSpPr>
          <p:cNvPr id="9" name="Subtitle 2"/>
          <p:cNvSpPr>
            <a:spLocks noGrp="1"/>
          </p:cNvSpPr>
          <p:nvPr>
            <p:ph type="subTitle" idx="1"/>
          </p:nvPr>
        </p:nvSpPr>
        <p:spPr>
          <a:xfrm>
            <a:off x="3809227" y="3920253"/>
            <a:ext cx="4122614" cy="828146"/>
          </a:xfrm>
        </p:spPr>
        <p:txBody>
          <a:bodyPr anchor="t">
            <a:normAutofit/>
          </a:bodyPr>
          <a:lstStyle>
            <a:lvl1pPr marL="0" indent="0" algn="l">
              <a:lnSpc>
                <a:spcPct val="80000"/>
              </a:lnSpc>
              <a:buNone/>
              <a:defRPr sz="24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2" name="Date Placeholder 1"/>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3" name="Footer Placeholder 2"/>
          <p:cNvSpPr>
            <a:spLocks noGrp="1"/>
          </p:cNvSpPr>
          <p:nvPr>
            <p:ph type="ftr" sz="quarter" idx="11"/>
          </p:nvPr>
        </p:nvSpPr>
        <p:spPr/>
        <p:txBody>
          <a:bodyPr/>
          <a:lstStyle/>
          <a:p>
            <a:endParaRPr lang="en-US" dirty="0">
              <a:solidFill>
                <a:srgbClr val="4D4D4D"/>
              </a:solidFill>
            </a:endParaRPr>
          </a:p>
        </p:txBody>
      </p:sp>
      <p:sp>
        <p:nvSpPr>
          <p:cNvPr id="10" name="Rectangle 9">
            <a:extLst>
              <a:ext uri="{FF2B5EF4-FFF2-40B4-BE49-F238E27FC236}">
                <a16:creationId xmlns:a16="http://schemas.microsoft.com/office/drawing/2014/main" id="{7A59E76C-23F1-C441-B3A5-49EC69A99B36}"/>
              </a:ext>
            </a:extLst>
          </p:cNvPr>
          <p:cNvSpPr/>
          <p:nvPr userDrawn="1"/>
        </p:nvSpPr>
        <p:spPr>
          <a:xfrm>
            <a:off x="3064044" y="6256424"/>
            <a:ext cx="6272464" cy="681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72094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5817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685800" y="2130429"/>
            <a:ext cx="7772400" cy="1470025"/>
          </a:xfrm>
        </p:spPr>
        <p:txBody>
          <a:bodyPr>
            <a:noAutofit/>
          </a:bodyPr>
          <a:lstStyle>
            <a:lvl1pPr>
              <a:lnSpc>
                <a:spcPct val="80000"/>
              </a:lnSpc>
              <a:defRPr sz="4800">
                <a:solidFill>
                  <a:schemeClr val="tx1"/>
                </a:solidFill>
              </a:defRPr>
            </a:lvl1pPr>
          </a:lstStyle>
          <a:p>
            <a:r>
              <a:rPr lang="en-AU" dirty="0"/>
              <a:t>Click to edit </a:t>
            </a:r>
            <a:br>
              <a:rPr lang="en-AU" dirty="0"/>
            </a:br>
            <a:r>
              <a:rPr lang="en-AU" dirty="0"/>
              <a:t>Master title style</a:t>
            </a:r>
            <a:endParaRPr lang="en-US" dirty="0"/>
          </a:p>
        </p:txBody>
      </p:sp>
      <p:sp>
        <p:nvSpPr>
          <p:cNvPr id="12" name="Subtitle 2"/>
          <p:cNvSpPr>
            <a:spLocks noGrp="1"/>
          </p:cNvSpPr>
          <p:nvPr>
            <p:ph type="subTitle" idx="1"/>
          </p:nvPr>
        </p:nvSpPr>
        <p:spPr>
          <a:xfrm>
            <a:off x="685800" y="3886204"/>
            <a:ext cx="7772400" cy="1167585"/>
          </a:xfrm>
        </p:spPr>
        <p:txBody>
          <a:bodyPr anchor="t">
            <a:normAutofit/>
          </a:bodyPr>
          <a:lstStyle>
            <a:lvl1pPr marL="0" indent="0" algn="l">
              <a:lnSpc>
                <a:spcPct val="80000"/>
              </a:lnSpc>
              <a:buNone/>
              <a:defRPr sz="24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2" name="Date Placeholder 1"/>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3" name="Footer Placeholder 2"/>
          <p:cNvSpPr>
            <a:spLocks noGrp="1"/>
          </p:cNvSpPr>
          <p:nvPr>
            <p:ph type="ftr" sz="quarter" idx="11"/>
          </p:nvPr>
        </p:nvSpPr>
        <p:spPr/>
        <p:txBody>
          <a:bodyPr/>
          <a:lstStyle/>
          <a:p>
            <a:endParaRPr lang="en-US" dirty="0">
              <a:solidFill>
                <a:srgbClr val="4D4D4D"/>
              </a:solidFill>
            </a:endParaRPr>
          </a:p>
        </p:txBody>
      </p:sp>
    </p:spTree>
    <p:extLst>
      <p:ext uri="{BB962C8B-B14F-4D97-AF65-F5344CB8AC3E}">
        <p14:creationId xmlns:p14="http://schemas.microsoft.com/office/powerpoint/2010/main" val="4100590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ext Quo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1310640" y="2381244"/>
            <a:ext cx="6522720" cy="2499360"/>
          </a:xfrm>
        </p:spPr>
        <p:txBody>
          <a:bodyPr>
            <a:noAutofit/>
          </a:bodyPr>
          <a:lstStyle>
            <a:lvl1pPr>
              <a:lnSpc>
                <a:spcPct val="100000"/>
              </a:lnSpc>
              <a:defRPr sz="4000" baseline="0">
                <a:solidFill>
                  <a:schemeClr val="tx1"/>
                </a:solidFill>
              </a:defRPr>
            </a:lvl1pPr>
          </a:lstStyle>
          <a:p>
            <a:r>
              <a:rPr lang="en-AU" dirty="0"/>
              <a:t>Click to edit quote</a:t>
            </a:r>
            <a:endParaRPr lang="en-US" dirty="0"/>
          </a:p>
        </p:txBody>
      </p:sp>
      <p:sp>
        <p:nvSpPr>
          <p:cNvPr id="12" name="Subtitle 2"/>
          <p:cNvSpPr>
            <a:spLocks noGrp="1"/>
          </p:cNvSpPr>
          <p:nvPr>
            <p:ph type="subTitle" idx="1" hasCustomPrompt="1"/>
          </p:nvPr>
        </p:nvSpPr>
        <p:spPr>
          <a:xfrm>
            <a:off x="3518916" y="5058314"/>
            <a:ext cx="3718560" cy="357819"/>
          </a:xfrm>
        </p:spPr>
        <p:txBody>
          <a:bodyPr anchor="t">
            <a:normAutofit/>
          </a:bodyPr>
          <a:lstStyle>
            <a:lvl1pPr marL="0" indent="0" algn="r">
              <a:lnSpc>
                <a:spcPct val="80000"/>
              </a:lnSpc>
              <a:buNone/>
              <a:defRPr sz="2000" baseline="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 Click to edit name </a:t>
            </a:r>
            <a:endParaRPr lang="en-US" dirty="0"/>
          </a:p>
        </p:txBody>
      </p:sp>
      <p:sp>
        <p:nvSpPr>
          <p:cNvPr id="5" name="Title 1"/>
          <p:cNvSpPr txBox="1">
            <a:spLocks/>
          </p:cNvSpPr>
          <p:nvPr userDrawn="1"/>
        </p:nvSpPr>
        <p:spPr>
          <a:xfrm>
            <a:off x="423957" y="2235869"/>
            <a:ext cx="1423416" cy="290757"/>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4800" b="1" kern="1200" spc="-100">
                <a:solidFill>
                  <a:srgbClr val="DA291C"/>
                </a:solidFill>
                <a:latin typeface="+mj-lt"/>
                <a:ea typeface="+mj-ea"/>
                <a:cs typeface="+mj-cs"/>
              </a:defRPr>
            </a:lvl1pPr>
          </a:lstStyle>
          <a:p>
            <a:r>
              <a:rPr lang="en-AU" sz="20000" dirty="0"/>
              <a:t>“</a:t>
            </a:r>
            <a:endParaRPr lang="en-US" sz="20000" dirty="0"/>
          </a:p>
        </p:txBody>
      </p:sp>
      <p:sp>
        <p:nvSpPr>
          <p:cNvPr id="6" name="Title 1"/>
          <p:cNvSpPr txBox="1">
            <a:spLocks/>
          </p:cNvSpPr>
          <p:nvPr userDrawn="1"/>
        </p:nvSpPr>
        <p:spPr>
          <a:xfrm>
            <a:off x="7575089" y="6881732"/>
            <a:ext cx="1264920" cy="378796"/>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4800" b="1" kern="1200" spc="-100">
                <a:solidFill>
                  <a:srgbClr val="DA291C"/>
                </a:solidFill>
                <a:latin typeface="+mj-lt"/>
                <a:ea typeface="+mj-ea"/>
                <a:cs typeface="+mj-cs"/>
              </a:defRPr>
            </a:lvl1pPr>
          </a:lstStyle>
          <a:p>
            <a:r>
              <a:rPr lang="en-AU" sz="20000" dirty="0"/>
              <a:t>” </a:t>
            </a:r>
            <a:endParaRPr lang="en-US" sz="20000" dirty="0"/>
          </a:p>
        </p:txBody>
      </p:sp>
      <p:sp>
        <p:nvSpPr>
          <p:cNvPr id="2" name="Date Placeholder 1"/>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3" name="Footer Placeholder 2"/>
          <p:cNvSpPr>
            <a:spLocks noGrp="1"/>
          </p:cNvSpPr>
          <p:nvPr>
            <p:ph type="ftr" sz="quarter" idx="11"/>
          </p:nvPr>
        </p:nvSpPr>
        <p:spPr/>
        <p:txBody>
          <a:bodyPr/>
          <a:lstStyle/>
          <a:p>
            <a:endParaRPr lang="en-US" dirty="0">
              <a:solidFill>
                <a:srgbClr val="4D4D4D"/>
              </a:solidFill>
            </a:endParaRPr>
          </a:p>
        </p:txBody>
      </p:sp>
    </p:spTree>
    <p:extLst>
      <p:ext uri="{BB962C8B-B14F-4D97-AF65-F5344CB8AC3E}">
        <p14:creationId xmlns:p14="http://schemas.microsoft.com/office/powerpoint/2010/main" val="1948386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ext Quo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1310640" y="2381244"/>
            <a:ext cx="6522720" cy="2499360"/>
          </a:xfrm>
        </p:spPr>
        <p:txBody>
          <a:bodyPr>
            <a:noAutofit/>
          </a:bodyPr>
          <a:lstStyle>
            <a:lvl1pPr>
              <a:lnSpc>
                <a:spcPct val="80000"/>
              </a:lnSpc>
              <a:defRPr sz="3000" baseline="0">
                <a:solidFill>
                  <a:schemeClr val="tx1"/>
                </a:solidFill>
              </a:defRPr>
            </a:lvl1pPr>
          </a:lstStyle>
          <a:p>
            <a:r>
              <a:rPr lang="en-AU" dirty="0"/>
              <a:t>Click to edit quote</a:t>
            </a:r>
            <a:endParaRPr lang="en-US" dirty="0"/>
          </a:p>
        </p:txBody>
      </p:sp>
      <p:sp>
        <p:nvSpPr>
          <p:cNvPr id="12" name="Subtitle 2"/>
          <p:cNvSpPr>
            <a:spLocks noGrp="1"/>
          </p:cNvSpPr>
          <p:nvPr>
            <p:ph type="subTitle" idx="1" hasCustomPrompt="1"/>
          </p:nvPr>
        </p:nvSpPr>
        <p:spPr>
          <a:xfrm>
            <a:off x="3518916" y="5058314"/>
            <a:ext cx="3718560" cy="357819"/>
          </a:xfrm>
        </p:spPr>
        <p:txBody>
          <a:bodyPr anchor="t">
            <a:normAutofit/>
          </a:bodyPr>
          <a:lstStyle>
            <a:lvl1pPr marL="0" indent="0" algn="r">
              <a:lnSpc>
                <a:spcPct val="80000"/>
              </a:lnSpc>
              <a:buNone/>
              <a:defRPr sz="2000" baseline="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 Click to edit name </a:t>
            </a:r>
            <a:endParaRPr lang="en-US" dirty="0"/>
          </a:p>
        </p:txBody>
      </p:sp>
      <p:sp>
        <p:nvSpPr>
          <p:cNvPr id="5" name="Title 1"/>
          <p:cNvSpPr txBox="1">
            <a:spLocks/>
          </p:cNvSpPr>
          <p:nvPr userDrawn="1"/>
        </p:nvSpPr>
        <p:spPr>
          <a:xfrm>
            <a:off x="478536" y="2516287"/>
            <a:ext cx="1423416" cy="290757"/>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4800" b="1" kern="1200" spc="-100">
                <a:solidFill>
                  <a:srgbClr val="DA291C"/>
                </a:solidFill>
                <a:latin typeface="+mj-lt"/>
                <a:ea typeface="+mj-ea"/>
                <a:cs typeface="+mj-cs"/>
              </a:defRPr>
            </a:lvl1pPr>
          </a:lstStyle>
          <a:p>
            <a:r>
              <a:rPr lang="en-AU" sz="20000" dirty="0"/>
              <a:t>“</a:t>
            </a:r>
            <a:endParaRPr lang="en-US" sz="20000" dirty="0"/>
          </a:p>
        </p:txBody>
      </p:sp>
      <p:sp>
        <p:nvSpPr>
          <p:cNvPr id="6" name="Title 1"/>
          <p:cNvSpPr txBox="1">
            <a:spLocks/>
          </p:cNvSpPr>
          <p:nvPr userDrawn="1"/>
        </p:nvSpPr>
        <p:spPr>
          <a:xfrm>
            <a:off x="7237476" y="6804906"/>
            <a:ext cx="1264920" cy="378796"/>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4800" b="1" kern="1200" spc="-100">
                <a:solidFill>
                  <a:srgbClr val="DA291C"/>
                </a:solidFill>
                <a:latin typeface="+mj-lt"/>
                <a:ea typeface="+mj-ea"/>
                <a:cs typeface="+mj-cs"/>
              </a:defRPr>
            </a:lvl1pPr>
          </a:lstStyle>
          <a:p>
            <a:r>
              <a:rPr lang="en-AU" sz="20000" dirty="0"/>
              <a:t>” </a:t>
            </a:r>
            <a:endParaRPr lang="en-US" sz="20000" dirty="0"/>
          </a:p>
        </p:txBody>
      </p:sp>
      <p:sp>
        <p:nvSpPr>
          <p:cNvPr id="2" name="Date Placeholder 1"/>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3" name="Footer Placeholder 2"/>
          <p:cNvSpPr>
            <a:spLocks noGrp="1"/>
          </p:cNvSpPr>
          <p:nvPr>
            <p:ph type="ftr" sz="quarter" idx="11"/>
          </p:nvPr>
        </p:nvSpPr>
        <p:spPr/>
        <p:txBody>
          <a:bodyPr/>
          <a:lstStyle/>
          <a:p>
            <a:endParaRPr lang="en-US" dirty="0">
              <a:solidFill>
                <a:srgbClr val="4D4D4D"/>
              </a:solidFill>
            </a:endParaRPr>
          </a:p>
        </p:txBody>
      </p:sp>
    </p:spTree>
    <p:extLst>
      <p:ext uri="{BB962C8B-B14F-4D97-AF65-F5344CB8AC3E}">
        <p14:creationId xmlns:p14="http://schemas.microsoft.com/office/powerpoint/2010/main" val="1193440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Text 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06121-2C3D-2846-B3B0-394C01A75088}"/>
              </a:ext>
            </a:extLst>
          </p:cNvPr>
          <p:cNvSpPr/>
          <p:nvPr userDrawn="1"/>
        </p:nvSpPr>
        <p:spPr>
          <a:xfrm>
            <a:off x="-176461" y="0"/>
            <a:ext cx="3240505" cy="693821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Title 1"/>
          <p:cNvSpPr>
            <a:spLocks noGrp="1"/>
          </p:cNvSpPr>
          <p:nvPr>
            <p:ph type="ctrTitle" hasCustomPrompt="1"/>
          </p:nvPr>
        </p:nvSpPr>
        <p:spPr>
          <a:xfrm>
            <a:off x="3667227" y="1679960"/>
            <a:ext cx="4880009" cy="4517946"/>
          </a:xfrm>
        </p:spPr>
        <p:txBody>
          <a:bodyPr>
            <a:noAutofit/>
          </a:bodyPr>
          <a:lstStyle>
            <a:lvl1pPr>
              <a:lnSpc>
                <a:spcPct val="80000"/>
              </a:lnSpc>
              <a:defRPr sz="4000" baseline="0">
                <a:solidFill>
                  <a:schemeClr val="tx1"/>
                </a:solidFill>
              </a:defRPr>
            </a:lvl1pPr>
          </a:lstStyle>
          <a:p>
            <a:r>
              <a:rPr lang="en-AU" dirty="0"/>
              <a:t>Click to edit question?</a:t>
            </a:r>
            <a:endParaRPr lang="en-US" dirty="0"/>
          </a:p>
        </p:txBody>
      </p:sp>
      <p:sp>
        <p:nvSpPr>
          <p:cNvPr id="2" name="Date Placeholder 1"/>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3" name="Footer Placeholder 2"/>
          <p:cNvSpPr>
            <a:spLocks noGrp="1"/>
          </p:cNvSpPr>
          <p:nvPr>
            <p:ph type="ftr" sz="quarter" idx="11"/>
          </p:nvPr>
        </p:nvSpPr>
        <p:spPr/>
        <p:txBody>
          <a:bodyPr/>
          <a:lstStyle/>
          <a:p>
            <a:endParaRPr lang="en-US" dirty="0">
              <a:solidFill>
                <a:srgbClr val="4D4D4D"/>
              </a:solidFill>
            </a:endParaRPr>
          </a:p>
        </p:txBody>
      </p:sp>
      <p:sp>
        <p:nvSpPr>
          <p:cNvPr id="13" name="TextBox 12"/>
          <p:cNvSpPr txBox="1"/>
          <p:nvPr userDrawn="1"/>
        </p:nvSpPr>
        <p:spPr>
          <a:xfrm>
            <a:off x="9628" y="1266073"/>
            <a:ext cx="3898231" cy="7017306"/>
          </a:xfrm>
          <a:prstGeom prst="rect">
            <a:avLst/>
          </a:prstGeom>
          <a:noFill/>
        </p:spPr>
        <p:txBody>
          <a:bodyPr wrap="square" rtlCol="0">
            <a:spAutoFit/>
          </a:bodyPr>
          <a:lstStyle/>
          <a:p>
            <a:pPr defTabSz="457200"/>
            <a:r>
              <a:rPr lang="en-US" sz="45000" b="1" dirty="0">
                <a:solidFill>
                  <a:srgbClr val="FFFFFF"/>
                </a:solidFill>
              </a:rPr>
              <a:t>?</a:t>
            </a:r>
          </a:p>
        </p:txBody>
      </p:sp>
      <p:sp>
        <p:nvSpPr>
          <p:cNvPr id="8" name="Rectangle 7">
            <a:extLst>
              <a:ext uri="{FF2B5EF4-FFF2-40B4-BE49-F238E27FC236}">
                <a16:creationId xmlns:a16="http://schemas.microsoft.com/office/drawing/2014/main" id="{49A25FFA-0E1A-3049-9A50-C5FCB2F1DF50}"/>
              </a:ext>
            </a:extLst>
          </p:cNvPr>
          <p:cNvSpPr/>
          <p:nvPr userDrawn="1"/>
        </p:nvSpPr>
        <p:spPr>
          <a:xfrm>
            <a:off x="3064044" y="6368720"/>
            <a:ext cx="6272464" cy="569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2175936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Text 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5E6B86-8928-EC43-91CF-B549030B65B0}"/>
              </a:ext>
            </a:extLst>
          </p:cNvPr>
          <p:cNvSpPr/>
          <p:nvPr userDrawn="1"/>
        </p:nvSpPr>
        <p:spPr>
          <a:xfrm>
            <a:off x="-176461" y="0"/>
            <a:ext cx="3240505" cy="693821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Date Placeholder 1"/>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3" name="Footer Placeholder 2"/>
          <p:cNvSpPr>
            <a:spLocks noGrp="1"/>
          </p:cNvSpPr>
          <p:nvPr>
            <p:ph type="ftr" sz="quarter" idx="11"/>
          </p:nvPr>
        </p:nvSpPr>
        <p:spPr/>
        <p:txBody>
          <a:bodyPr/>
          <a:lstStyle/>
          <a:p>
            <a:endParaRPr lang="en-US" dirty="0">
              <a:solidFill>
                <a:srgbClr val="4D4D4D"/>
              </a:solidFill>
            </a:endParaRPr>
          </a:p>
        </p:txBody>
      </p:sp>
      <p:sp>
        <p:nvSpPr>
          <p:cNvPr id="4" name="TextBox 3"/>
          <p:cNvSpPr txBox="1"/>
          <p:nvPr userDrawn="1"/>
        </p:nvSpPr>
        <p:spPr>
          <a:xfrm>
            <a:off x="9628" y="1266073"/>
            <a:ext cx="3898231" cy="7017306"/>
          </a:xfrm>
          <a:prstGeom prst="rect">
            <a:avLst/>
          </a:prstGeom>
          <a:noFill/>
        </p:spPr>
        <p:txBody>
          <a:bodyPr wrap="square" rtlCol="0">
            <a:spAutoFit/>
          </a:bodyPr>
          <a:lstStyle/>
          <a:p>
            <a:pPr defTabSz="457200"/>
            <a:r>
              <a:rPr lang="en-US" sz="45000" b="1" dirty="0">
                <a:solidFill>
                  <a:srgbClr val="FFFFFF"/>
                </a:solidFill>
              </a:rPr>
              <a:t>?</a:t>
            </a:r>
          </a:p>
        </p:txBody>
      </p:sp>
      <p:sp>
        <p:nvSpPr>
          <p:cNvPr id="6" name="Title 1"/>
          <p:cNvSpPr>
            <a:spLocks noGrp="1"/>
          </p:cNvSpPr>
          <p:nvPr>
            <p:ph type="ctrTitle" hasCustomPrompt="1"/>
          </p:nvPr>
        </p:nvSpPr>
        <p:spPr>
          <a:xfrm>
            <a:off x="3667227" y="1679960"/>
            <a:ext cx="4880009" cy="4517946"/>
          </a:xfrm>
        </p:spPr>
        <p:txBody>
          <a:bodyPr>
            <a:noAutofit/>
          </a:bodyPr>
          <a:lstStyle>
            <a:lvl1pPr>
              <a:lnSpc>
                <a:spcPct val="80000"/>
              </a:lnSpc>
              <a:defRPr sz="3000" baseline="0">
                <a:solidFill>
                  <a:schemeClr val="tx1"/>
                </a:solidFill>
              </a:defRPr>
            </a:lvl1pPr>
          </a:lstStyle>
          <a:p>
            <a:r>
              <a:rPr lang="en-AU" dirty="0"/>
              <a:t>Click to edit question?</a:t>
            </a:r>
            <a:endParaRPr lang="en-US" dirty="0"/>
          </a:p>
        </p:txBody>
      </p:sp>
      <p:sp>
        <p:nvSpPr>
          <p:cNvPr id="9" name="Rectangle 8">
            <a:extLst>
              <a:ext uri="{FF2B5EF4-FFF2-40B4-BE49-F238E27FC236}">
                <a16:creationId xmlns:a16="http://schemas.microsoft.com/office/drawing/2014/main" id="{08A67868-41CC-DF4D-B54E-9C967A7DC343}"/>
              </a:ext>
            </a:extLst>
          </p:cNvPr>
          <p:cNvSpPr/>
          <p:nvPr userDrawn="1"/>
        </p:nvSpPr>
        <p:spPr>
          <a:xfrm>
            <a:off x="3064044" y="6368720"/>
            <a:ext cx="6272464" cy="569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2969182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Choic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0" name="Text Placeholder 2"/>
          <p:cNvSpPr>
            <a:spLocks noGrp="1"/>
          </p:cNvSpPr>
          <p:nvPr>
            <p:ph type="body" sz="quarter" idx="18"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9"/>
          </p:nvPr>
        </p:nvSpPr>
        <p:spPr/>
        <p:txBody>
          <a:bodyPr/>
          <a:lstStyle/>
          <a:p>
            <a:endParaRPr lang="en-US" dirty="0">
              <a:solidFill>
                <a:srgbClr val="4D4D4D"/>
              </a:solidFill>
            </a:endParaRPr>
          </a:p>
        </p:txBody>
      </p:sp>
      <p:sp>
        <p:nvSpPr>
          <p:cNvPr id="11" name="Title 1"/>
          <p:cNvSpPr>
            <a:spLocks noGrp="1"/>
          </p:cNvSpPr>
          <p:nvPr>
            <p:ph type="ctrTitle" hasCustomPrompt="1"/>
          </p:nvPr>
        </p:nvSpPr>
        <p:spPr>
          <a:xfrm>
            <a:off x="457202" y="327260"/>
            <a:ext cx="7676147" cy="1830462"/>
          </a:xfrm>
        </p:spPr>
        <p:txBody>
          <a:bodyPr>
            <a:noAutofit/>
          </a:bodyPr>
          <a:lstStyle>
            <a:lvl1pPr>
              <a:lnSpc>
                <a:spcPct val="80000"/>
              </a:lnSpc>
              <a:defRPr sz="3000" baseline="0">
                <a:solidFill>
                  <a:schemeClr val="tx1"/>
                </a:solidFill>
              </a:defRPr>
            </a:lvl1pPr>
          </a:lstStyle>
          <a:p>
            <a:r>
              <a:rPr lang="en-AU" dirty="0"/>
              <a:t>Click to edit question?</a:t>
            </a:r>
            <a:endParaRPr lang="en-US" dirty="0"/>
          </a:p>
        </p:txBody>
      </p:sp>
      <p:sp>
        <p:nvSpPr>
          <p:cNvPr id="5" name="Text Placeholder 4"/>
          <p:cNvSpPr>
            <a:spLocks noGrp="1"/>
          </p:cNvSpPr>
          <p:nvPr>
            <p:ph type="body" sz="quarter" idx="23"/>
          </p:nvPr>
        </p:nvSpPr>
        <p:spPr>
          <a:xfrm>
            <a:off x="1135063" y="1989818"/>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17" name="Text Placeholder 4"/>
          <p:cNvSpPr>
            <a:spLocks noGrp="1"/>
          </p:cNvSpPr>
          <p:nvPr>
            <p:ph type="body" sz="quarter" idx="24"/>
          </p:nvPr>
        </p:nvSpPr>
        <p:spPr>
          <a:xfrm>
            <a:off x="1135063" y="2635971"/>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23" name="Text Placeholder 4"/>
          <p:cNvSpPr>
            <a:spLocks noGrp="1"/>
          </p:cNvSpPr>
          <p:nvPr>
            <p:ph type="body" sz="quarter" idx="25"/>
          </p:nvPr>
        </p:nvSpPr>
        <p:spPr>
          <a:xfrm>
            <a:off x="1135063" y="3245382"/>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7" name="TextBox 6"/>
          <p:cNvSpPr txBox="1"/>
          <p:nvPr userDrawn="1"/>
        </p:nvSpPr>
        <p:spPr>
          <a:xfrm>
            <a:off x="462350" y="1989817"/>
            <a:ext cx="506175" cy="506175"/>
          </a:xfrm>
          <a:prstGeom prst="rect">
            <a:avLst/>
          </a:prstGeom>
          <a:solidFill>
            <a:schemeClr val="tx1">
              <a:lumMod val="50000"/>
            </a:schemeClr>
          </a:solidFill>
        </p:spPr>
        <p:txBody>
          <a:bodyPr wrap="square" rtlCol="0" anchor="ctr" anchorCtr="0">
            <a:noAutofit/>
          </a:bodyPr>
          <a:lstStyle/>
          <a:p>
            <a:pPr algn="ctr" defTabSz="457200"/>
            <a:r>
              <a:rPr lang="en-US" sz="2800" b="1" dirty="0">
                <a:solidFill>
                  <a:srgbClr val="FFFFFF"/>
                </a:solidFill>
              </a:rPr>
              <a:t>1</a:t>
            </a:r>
          </a:p>
        </p:txBody>
      </p:sp>
      <p:sp>
        <p:nvSpPr>
          <p:cNvPr id="28" name="TextBox 27"/>
          <p:cNvSpPr txBox="1"/>
          <p:nvPr userDrawn="1"/>
        </p:nvSpPr>
        <p:spPr>
          <a:xfrm>
            <a:off x="462350" y="2627240"/>
            <a:ext cx="506175" cy="506175"/>
          </a:xfrm>
          <a:prstGeom prst="rect">
            <a:avLst/>
          </a:prstGeom>
          <a:solidFill>
            <a:schemeClr val="bg2">
              <a:lumMod val="25000"/>
            </a:schemeClr>
          </a:solidFill>
        </p:spPr>
        <p:txBody>
          <a:bodyPr wrap="square" rtlCol="0" anchor="ctr" anchorCtr="0">
            <a:noAutofit/>
          </a:bodyPr>
          <a:lstStyle/>
          <a:p>
            <a:pPr algn="ctr" defTabSz="457200"/>
            <a:r>
              <a:rPr lang="en-US" sz="2800" b="1" dirty="0">
                <a:solidFill>
                  <a:srgbClr val="FFFFFF"/>
                </a:solidFill>
              </a:rPr>
              <a:t>2</a:t>
            </a:r>
          </a:p>
        </p:txBody>
      </p:sp>
      <p:sp>
        <p:nvSpPr>
          <p:cNvPr id="29" name="TextBox 28"/>
          <p:cNvSpPr txBox="1"/>
          <p:nvPr userDrawn="1"/>
        </p:nvSpPr>
        <p:spPr>
          <a:xfrm>
            <a:off x="462350" y="3245382"/>
            <a:ext cx="506175" cy="506175"/>
          </a:xfrm>
          <a:prstGeom prst="rect">
            <a:avLst/>
          </a:prstGeom>
          <a:solidFill>
            <a:schemeClr val="tx2"/>
          </a:solidFill>
        </p:spPr>
        <p:txBody>
          <a:bodyPr wrap="square" rtlCol="0" anchor="ctr" anchorCtr="0">
            <a:noAutofit/>
          </a:bodyPr>
          <a:lstStyle/>
          <a:p>
            <a:pPr algn="ctr" defTabSz="457200"/>
            <a:r>
              <a:rPr lang="en-US" sz="2800" b="1" dirty="0">
                <a:solidFill>
                  <a:srgbClr val="FFFFFF"/>
                </a:solidFill>
              </a:rPr>
              <a:t>3</a:t>
            </a:r>
          </a:p>
        </p:txBody>
      </p:sp>
      <p:sp>
        <p:nvSpPr>
          <p:cNvPr id="14" name="Text Placeholder 4"/>
          <p:cNvSpPr>
            <a:spLocks noGrp="1"/>
          </p:cNvSpPr>
          <p:nvPr>
            <p:ph type="body" sz="quarter" idx="27"/>
          </p:nvPr>
        </p:nvSpPr>
        <p:spPr>
          <a:xfrm>
            <a:off x="1135648" y="4584559"/>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15" name="TextBox 14"/>
          <p:cNvSpPr txBox="1"/>
          <p:nvPr userDrawn="1"/>
        </p:nvSpPr>
        <p:spPr>
          <a:xfrm>
            <a:off x="462935" y="4584558"/>
            <a:ext cx="506175" cy="506175"/>
          </a:xfrm>
          <a:prstGeom prst="rect">
            <a:avLst/>
          </a:prstGeom>
          <a:solidFill>
            <a:schemeClr val="tx2">
              <a:lumMod val="40000"/>
              <a:lumOff val="60000"/>
            </a:schemeClr>
          </a:solidFill>
        </p:spPr>
        <p:txBody>
          <a:bodyPr wrap="square" rtlCol="0" anchor="ctr" anchorCtr="0">
            <a:noAutofit/>
          </a:bodyPr>
          <a:lstStyle/>
          <a:p>
            <a:pPr algn="ctr" defTabSz="457200"/>
            <a:r>
              <a:rPr lang="en-US" sz="2800" b="1" dirty="0">
                <a:solidFill>
                  <a:srgbClr val="FFFFFF"/>
                </a:solidFill>
              </a:rPr>
              <a:t>4</a:t>
            </a:r>
          </a:p>
        </p:txBody>
      </p:sp>
    </p:spTree>
    <p:extLst>
      <p:ext uri="{BB962C8B-B14F-4D97-AF65-F5344CB8AC3E}">
        <p14:creationId xmlns:p14="http://schemas.microsoft.com/office/powerpoint/2010/main" val="2938489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ultiple Choic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0" name="Text Placeholder 2"/>
          <p:cNvSpPr>
            <a:spLocks noGrp="1"/>
          </p:cNvSpPr>
          <p:nvPr>
            <p:ph type="body" sz="quarter" idx="18"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9"/>
          </p:nvPr>
        </p:nvSpPr>
        <p:spPr/>
        <p:txBody>
          <a:bodyPr/>
          <a:lstStyle/>
          <a:p>
            <a:endParaRPr lang="en-US" dirty="0">
              <a:solidFill>
                <a:srgbClr val="4D4D4D"/>
              </a:solidFill>
            </a:endParaRPr>
          </a:p>
        </p:txBody>
      </p:sp>
      <p:sp>
        <p:nvSpPr>
          <p:cNvPr id="11" name="Title 1"/>
          <p:cNvSpPr>
            <a:spLocks noGrp="1"/>
          </p:cNvSpPr>
          <p:nvPr>
            <p:ph type="ctrTitle" hasCustomPrompt="1"/>
          </p:nvPr>
        </p:nvSpPr>
        <p:spPr>
          <a:xfrm>
            <a:off x="457202" y="327260"/>
            <a:ext cx="7676147" cy="1830462"/>
          </a:xfrm>
        </p:spPr>
        <p:txBody>
          <a:bodyPr>
            <a:noAutofit/>
          </a:bodyPr>
          <a:lstStyle>
            <a:lvl1pPr>
              <a:lnSpc>
                <a:spcPct val="80000"/>
              </a:lnSpc>
              <a:defRPr sz="3000" baseline="0">
                <a:solidFill>
                  <a:schemeClr val="tx1"/>
                </a:solidFill>
              </a:defRPr>
            </a:lvl1pPr>
          </a:lstStyle>
          <a:p>
            <a:r>
              <a:rPr lang="en-AU" dirty="0"/>
              <a:t>Click to edit question?</a:t>
            </a:r>
            <a:endParaRPr lang="en-US" dirty="0"/>
          </a:p>
        </p:txBody>
      </p:sp>
      <p:sp>
        <p:nvSpPr>
          <p:cNvPr id="5" name="Text Placeholder 4"/>
          <p:cNvSpPr>
            <a:spLocks noGrp="1"/>
          </p:cNvSpPr>
          <p:nvPr>
            <p:ph type="body" sz="quarter" idx="23"/>
          </p:nvPr>
        </p:nvSpPr>
        <p:spPr>
          <a:xfrm>
            <a:off x="1135063" y="1989818"/>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17" name="Text Placeholder 4"/>
          <p:cNvSpPr>
            <a:spLocks noGrp="1"/>
          </p:cNvSpPr>
          <p:nvPr>
            <p:ph type="body" sz="quarter" idx="24"/>
          </p:nvPr>
        </p:nvSpPr>
        <p:spPr>
          <a:xfrm>
            <a:off x="1135063" y="2635971"/>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23" name="Text Placeholder 4"/>
          <p:cNvSpPr>
            <a:spLocks noGrp="1"/>
          </p:cNvSpPr>
          <p:nvPr>
            <p:ph type="body" sz="quarter" idx="25"/>
          </p:nvPr>
        </p:nvSpPr>
        <p:spPr>
          <a:xfrm>
            <a:off x="1135063" y="3245382"/>
            <a:ext cx="6997700" cy="506175"/>
          </a:xfrm>
        </p:spPr>
        <p:txBody>
          <a:bodyPr anchor="ctr" anchorCtr="0">
            <a:normAutofit/>
          </a:bodyPr>
          <a:lstStyle>
            <a:lvl1pPr marL="0" marR="0" indent="0" algn="l" defTabSz="457200" rtl="0" eaLnBrk="1" fontAlgn="auto" latinLnBrk="0" hangingPunct="1">
              <a:lnSpc>
                <a:spcPct val="120000"/>
              </a:lnSpc>
              <a:spcBef>
                <a:spcPts val="300"/>
              </a:spcBef>
              <a:spcAft>
                <a:spcPts val="0"/>
              </a:spcAft>
              <a:buClr>
                <a:schemeClr val="accent1"/>
              </a:buClr>
              <a:buSzTx/>
              <a:buFont typeface="+mj-lt"/>
              <a:buNone/>
              <a:tabLst/>
              <a:defRPr sz="2800" spc="0" baseline="0"/>
            </a:lvl1pPr>
          </a:lstStyle>
          <a:p>
            <a:pPr marL="0" marR="0" lvl="0" indent="0" algn="l" defTabSz="457200" rtl="0" eaLnBrk="1" fontAlgn="auto" latinLnBrk="0" hangingPunct="1">
              <a:lnSpc>
                <a:spcPct val="120000"/>
              </a:lnSpc>
              <a:spcBef>
                <a:spcPct val="20000"/>
              </a:spcBef>
              <a:spcAft>
                <a:spcPts val="0"/>
              </a:spcAft>
              <a:buClr>
                <a:schemeClr val="accent1"/>
              </a:buClr>
              <a:buSzTx/>
              <a:buFont typeface="+mj-lt"/>
              <a:buNone/>
              <a:tabLst/>
              <a:defRPr/>
            </a:pPr>
            <a:r>
              <a:rPr lang="en-US" dirty="0"/>
              <a:t>Click to edit Master text</a:t>
            </a:r>
          </a:p>
        </p:txBody>
      </p:sp>
      <p:sp>
        <p:nvSpPr>
          <p:cNvPr id="7" name="TextBox 6"/>
          <p:cNvSpPr txBox="1"/>
          <p:nvPr userDrawn="1"/>
        </p:nvSpPr>
        <p:spPr>
          <a:xfrm>
            <a:off x="462350" y="1989817"/>
            <a:ext cx="506175" cy="506175"/>
          </a:xfrm>
          <a:prstGeom prst="rect">
            <a:avLst/>
          </a:prstGeom>
          <a:solidFill>
            <a:schemeClr val="tx1">
              <a:lumMod val="50000"/>
            </a:schemeClr>
          </a:solidFill>
        </p:spPr>
        <p:txBody>
          <a:bodyPr wrap="square" rtlCol="0" anchor="ctr" anchorCtr="0">
            <a:noAutofit/>
          </a:bodyPr>
          <a:lstStyle/>
          <a:p>
            <a:pPr algn="ctr" defTabSz="457200"/>
            <a:r>
              <a:rPr lang="en-US" sz="2800" b="1" dirty="0">
                <a:solidFill>
                  <a:srgbClr val="FFFFFF"/>
                </a:solidFill>
              </a:rPr>
              <a:t>1</a:t>
            </a:r>
          </a:p>
        </p:txBody>
      </p:sp>
      <p:sp>
        <p:nvSpPr>
          <p:cNvPr id="28" name="TextBox 27"/>
          <p:cNvSpPr txBox="1"/>
          <p:nvPr userDrawn="1"/>
        </p:nvSpPr>
        <p:spPr>
          <a:xfrm>
            <a:off x="462350" y="2627240"/>
            <a:ext cx="506175" cy="506175"/>
          </a:xfrm>
          <a:prstGeom prst="rect">
            <a:avLst/>
          </a:prstGeom>
          <a:solidFill>
            <a:schemeClr val="bg2">
              <a:lumMod val="25000"/>
            </a:schemeClr>
          </a:solidFill>
        </p:spPr>
        <p:txBody>
          <a:bodyPr wrap="square" rtlCol="0" anchor="ctr" anchorCtr="0">
            <a:noAutofit/>
          </a:bodyPr>
          <a:lstStyle/>
          <a:p>
            <a:pPr algn="ctr" defTabSz="457200"/>
            <a:r>
              <a:rPr lang="en-US" sz="2800" b="1" dirty="0">
                <a:solidFill>
                  <a:srgbClr val="FFFFFF"/>
                </a:solidFill>
              </a:rPr>
              <a:t>2</a:t>
            </a:r>
          </a:p>
        </p:txBody>
      </p:sp>
      <p:sp>
        <p:nvSpPr>
          <p:cNvPr id="29" name="TextBox 28"/>
          <p:cNvSpPr txBox="1"/>
          <p:nvPr userDrawn="1"/>
        </p:nvSpPr>
        <p:spPr>
          <a:xfrm>
            <a:off x="462350" y="3245382"/>
            <a:ext cx="506175" cy="506175"/>
          </a:xfrm>
          <a:prstGeom prst="rect">
            <a:avLst/>
          </a:prstGeom>
          <a:solidFill>
            <a:schemeClr val="tx2"/>
          </a:solidFill>
        </p:spPr>
        <p:txBody>
          <a:bodyPr wrap="square" rtlCol="0" anchor="ctr" anchorCtr="0">
            <a:noAutofit/>
          </a:bodyPr>
          <a:lstStyle/>
          <a:p>
            <a:pPr algn="ctr" defTabSz="457200"/>
            <a:r>
              <a:rPr lang="en-US" sz="2800" b="1" dirty="0">
                <a:solidFill>
                  <a:srgbClr val="FFFFFF"/>
                </a:solidFill>
              </a:rPr>
              <a:t>3</a:t>
            </a:r>
          </a:p>
        </p:txBody>
      </p:sp>
    </p:spTree>
    <p:extLst>
      <p:ext uri="{BB962C8B-B14F-4D97-AF65-F5344CB8AC3E}">
        <p14:creationId xmlns:p14="http://schemas.microsoft.com/office/powerpoint/2010/main" val="1769471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286567" y="6208298"/>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Date Placeholder 1"/>
          <p:cNvSpPr>
            <a:spLocks noGrp="1"/>
          </p:cNvSpPr>
          <p:nvPr>
            <p:ph type="dt" sz="half" idx="16"/>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5" name="Footer Placeholder 4"/>
          <p:cNvSpPr>
            <a:spLocks noGrp="1"/>
          </p:cNvSpPr>
          <p:nvPr>
            <p:ph type="ftr" sz="quarter" idx="17"/>
          </p:nvPr>
        </p:nvSpPr>
        <p:spPr/>
        <p:txBody>
          <a:bodyPr/>
          <a:lstStyle/>
          <a:p>
            <a:endParaRPr lang="en-US" dirty="0">
              <a:solidFill>
                <a:srgbClr val="4D4D4D"/>
              </a:solidFill>
            </a:endParaRPr>
          </a:p>
        </p:txBody>
      </p:sp>
    </p:spTree>
    <p:extLst>
      <p:ext uri="{BB962C8B-B14F-4D97-AF65-F5344CB8AC3E}">
        <p14:creationId xmlns:p14="http://schemas.microsoft.com/office/powerpoint/2010/main" val="1288285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7" name="Content Placeholder 6"/>
          <p:cNvSpPr>
            <a:spLocks noGrp="1"/>
          </p:cNvSpPr>
          <p:nvPr>
            <p:ph sz="quarter" idx="15"/>
          </p:nvPr>
        </p:nvSpPr>
        <p:spPr>
          <a:xfrm>
            <a:off x="286567" y="1525918"/>
            <a:ext cx="8577383" cy="4600565"/>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8" name="Title Placeholder 1"/>
          <p:cNvSpPr>
            <a:spLocks noGrp="1"/>
          </p:cNvSpPr>
          <p:nvPr>
            <p:ph type="title"/>
          </p:nvPr>
        </p:nvSpPr>
        <p:spPr>
          <a:xfrm>
            <a:off x="286567" y="511794"/>
            <a:ext cx="7141615" cy="879324"/>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6" name="Text Placeholder 2"/>
          <p:cNvSpPr>
            <a:spLocks noGrp="1"/>
          </p:cNvSpPr>
          <p:nvPr>
            <p:ph type="body" sz="quarter" idx="16" hasCustomPrompt="1"/>
          </p:nvPr>
        </p:nvSpPr>
        <p:spPr>
          <a:xfrm>
            <a:off x="286567" y="6208298"/>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7"/>
          </p:nvPr>
        </p:nvSpPr>
        <p:spPr/>
        <p:txBody>
          <a:bodyPr/>
          <a:lstStyle/>
          <a:p>
            <a:endParaRPr lang="en-US" dirty="0">
              <a:solidFill>
                <a:srgbClr val="4D4D4D"/>
              </a:solidFill>
            </a:endParaRPr>
          </a:p>
        </p:txBody>
      </p:sp>
    </p:spTree>
    <p:extLst>
      <p:ext uri="{BB962C8B-B14F-4D97-AF65-F5344CB8AC3E}">
        <p14:creationId xmlns:p14="http://schemas.microsoft.com/office/powerpoint/2010/main" val="3801517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565" y="2136282"/>
            <a:ext cx="4055625" cy="3989883"/>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8" name="Text Placeholder 2"/>
          <p:cNvSpPr>
            <a:spLocks noGrp="1"/>
          </p:cNvSpPr>
          <p:nvPr>
            <p:ph type="body" idx="13" hasCustomPrompt="1"/>
          </p:nvPr>
        </p:nvSpPr>
        <p:spPr>
          <a:xfrm>
            <a:off x="290353" y="1517236"/>
            <a:ext cx="4051838"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Sub title styles</a:t>
            </a:r>
          </a:p>
        </p:txBody>
      </p:sp>
      <p:sp>
        <p:nvSpPr>
          <p:cNvPr id="19" name="Content Placeholder 2"/>
          <p:cNvSpPr>
            <a:spLocks noGrp="1"/>
          </p:cNvSpPr>
          <p:nvPr>
            <p:ph idx="14"/>
          </p:nvPr>
        </p:nvSpPr>
        <p:spPr>
          <a:xfrm>
            <a:off x="4805438" y="2136282"/>
            <a:ext cx="4065024" cy="3989883"/>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20" name="Text Placeholder 2"/>
          <p:cNvSpPr>
            <a:spLocks noGrp="1"/>
          </p:cNvSpPr>
          <p:nvPr>
            <p:ph type="body" idx="15" hasCustomPrompt="1"/>
          </p:nvPr>
        </p:nvSpPr>
        <p:spPr>
          <a:xfrm>
            <a:off x="4809067" y="1508174"/>
            <a:ext cx="4061228"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Sub title styles</a:t>
            </a:r>
          </a:p>
        </p:txBody>
      </p:sp>
      <p:sp>
        <p:nvSpPr>
          <p:cNvPr id="10" name="Title Placeholder 1"/>
          <p:cNvSpPr>
            <a:spLocks noGrp="1"/>
          </p:cNvSpPr>
          <p:nvPr>
            <p:ph type="title"/>
          </p:nvPr>
        </p:nvSpPr>
        <p:spPr>
          <a:xfrm>
            <a:off x="286566" y="511794"/>
            <a:ext cx="7022683" cy="879324"/>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11" name="Text Placeholder 2"/>
          <p:cNvSpPr>
            <a:spLocks noGrp="1"/>
          </p:cNvSpPr>
          <p:nvPr>
            <p:ph type="body" sz="quarter" idx="16" hasCustomPrompt="1"/>
          </p:nvPr>
        </p:nvSpPr>
        <p:spPr>
          <a:xfrm>
            <a:off x="286567" y="6208298"/>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7"/>
          </p:nvPr>
        </p:nvSpPr>
        <p:spPr/>
        <p:txBody>
          <a:bodyPr/>
          <a:lstStyle/>
          <a:p>
            <a:endParaRPr lang="en-US" dirty="0">
              <a:solidFill>
                <a:srgbClr val="4D4D4D"/>
              </a:solidFill>
            </a:endParaRPr>
          </a:p>
        </p:txBody>
      </p:sp>
    </p:spTree>
    <p:extLst>
      <p:ext uri="{BB962C8B-B14F-4D97-AF65-F5344CB8AC3E}">
        <p14:creationId xmlns:p14="http://schemas.microsoft.com/office/powerpoint/2010/main" val="14760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10075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566" y="2172080"/>
            <a:ext cx="2667000" cy="3970195"/>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8" name="Text Placeholder 2"/>
          <p:cNvSpPr>
            <a:spLocks noGrp="1"/>
          </p:cNvSpPr>
          <p:nvPr>
            <p:ph type="body" idx="13" hasCustomPrompt="1"/>
          </p:nvPr>
        </p:nvSpPr>
        <p:spPr>
          <a:xfrm>
            <a:off x="290194" y="1543188"/>
            <a:ext cx="2663372"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Edit Master Sub title</a:t>
            </a:r>
          </a:p>
        </p:txBody>
      </p:sp>
      <p:sp>
        <p:nvSpPr>
          <p:cNvPr id="9" name="Content Placeholder 2"/>
          <p:cNvSpPr>
            <a:spLocks noGrp="1"/>
          </p:cNvSpPr>
          <p:nvPr>
            <p:ph idx="14"/>
          </p:nvPr>
        </p:nvSpPr>
        <p:spPr>
          <a:xfrm>
            <a:off x="3239112" y="2155973"/>
            <a:ext cx="2667000" cy="3970195"/>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10" name="Text Placeholder 2"/>
          <p:cNvSpPr>
            <a:spLocks noGrp="1"/>
          </p:cNvSpPr>
          <p:nvPr>
            <p:ph type="body" idx="15" hasCustomPrompt="1"/>
          </p:nvPr>
        </p:nvSpPr>
        <p:spPr>
          <a:xfrm>
            <a:off x="3242740" y="1527081"/>
            <a:ext cx="2663372"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Edit Master Sub title</a:t>
            </a:r>
          </a:p>
        </p:txBody>
      </p:sp>
      <p:sp>
        <p:nvSpPr>
          <p:cNvPr id="11" name="Content Placeholder 2"/>
          <p:cNvSpPr>
            <a:spLocks noGrp="1"/>
          </p:cNvSpPr>
          <p:nvPr>
            <p:ph idx="16"/>
          </p:nvPr>
        </p:nvSpPr>
        <p:spPr>
          <a:xfrm>
            <a:off x="6211558" y="2149687"/>
            <a:ext cx="2667000" cy="3970195"/>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12" name="Text Placeholder 2"/>
          <p:cNvSpPr>
            <a:spLocks noGrp="1"/>
          </p:cNvSpPr>
          <p:nvPr>
            <p:ph type="body" idx="17" hasCustomPrompt="1"/>
          </p:nvPr>
        </p:nvSpPr>
        <p:spPr>
          <a:xfrm>
            <a:off x="6215188" y="1520795"/>
            <a:ext cx="2663372"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Edit Master Sub title</a:t>
            </a:r>
          </a:p>
        </p:txBody>
      </p:sp>
      <p:sp>
        <p:nvSpPr>
          <p:cNvPr id="14" name="Title Placeholder 1"/>
          <p:cNvSpPr>
            <a:spLocks noGrp="1"/>
          </p:cNvSpPr>
          <p:nvPr>
            <p:ph type="title"/>
          </p:nvPr>
        </p:nvSpPr>
        <p:spPr>
          <a:xfrm>
            <a:off x="286566" y="511794"/>
            <a:ext cx="7022682" cy="879324"/>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15" name="Text Placeholder 2"/>
          <p:cNvSpPr>
            <a:spLocks noGrp="1"/>
          </p:cNvSpPr>
          <p:nvPr>
            <p:ph type="body" sz="quarter" idx="18"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9"/>
          </p:nvPr>
        </p:nvSpPr>
        <p:spPr/>
        <p:txBody>
          <a:bodyPr/>
          <a:lstStyle/>
          <a:p>
            <a:endParaRPr lang="en-US" dirty="0">
              <a:solidFill>
                <a:srgbClr val="4D4D4D"/>
              </a:solidFill>
            </a:endParaRPr>
          </a:p>
        </p:txBody>
      </p:sp>
    </p:spTree>
    <p:extLst>
      <p:ext uri="{BB962C8B-B14F-4D97-AF65-F5344CB8AC3E}">
        <p14:creationId xmlns:p14="http://schemas.microsoft.com/office/powerpoint/2010/main" val="317292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8" name="Text Placeholder 2"/>
          <p:cNvSpPr>
            <a:spLocks noGrp="1"/>
          </p:cNvSpPr>
          <p:nvPr>
            <p:ph type="body" idx="13" hasCustomPrompt="1"/>
          </p:nvPr>
        </p:nvSpPr>
        <p:spPr>
          <a:xfrm>
            <a:off x="460830" y="1496384"/>
            <a:ext cx="3881362" cy="706957"/>
          </a:xfrm>
          <a:solidFill>
            <a:schemeClr val="accent1"/>
          </a:solidFill>
          <a:ln>
            <a:noFill/>
          </a:ln>
        </p:spPr>
        <p:txBody>
          <a:bodyPr anchor="ctr">
            <a:normAutofit/>
          </a:bodyPr>
          <a:lstStyle>
            <a:lvl1pPr marL="0" indent="0">
              <a:buNone/>
              <a:defRPr sz="1600" b="1" baseline="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title styles</a:t>
            </a:r>
          </a:p>
        </p:txBody>
      </p:sp>
      <p:sp>
        <p:nvSpPr>
          <p:cNvPr id="19" name="Content Placeholder 2"/>
          <p:cNvSpPr>
            <a:spLocks noGrp="1"/>
          </p:cNvSpPr>
          <p:nvPr>
            <p:ph idx="14"/>
          </p:nvPr>
        </p:nvSpPr>
        <p:spPr>
          <a:xfrm>
            <a:off x="4805438" y="2277132"/>
            <a:ext cx="4051998" cy="3849035"/>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20" name="Text Placeholder 2"/>
          <p:cNvSpPr>
            <a:spLocks noGrp="1"/>
          </p:cNvSpPr>
          <p:nvPr>
            <p:ph type="body" idx="15" hasCustomPrompt="1"/>
          </p:nvPr>
        </p:nvSpPr>
        <p:spPr>
          <a:xfrm>
            <a:off x="4809067" y="1496384"/>
            <a:ext cx="4048214" cy="706957"/>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Sub title styles</a:t>
            </a:r>
          </a:p>
        </p:txBody>
      </p:sp>
      <p:sp>
        <p:nvSpPr>
          <p:cNvPr id="21" name="Text Placeholder 2"/>
          <p:cNvSpPr>
            <a:spLocks noGrp="1"/>
          </p:cNvSpPr>
          <p:nvPr>
            <p:ph type="body" idx="16" hasCustomPrompt="1"/>
          </p:nvPr>
        </p:nvSpPr>
        <p:spPr>
          <a:xfrm>
            <a:off x="460830" y="2277128"/>
            <a:ext cx="3881362" cy="688210"/>
          </a:xfrm>
          <a:solidFill>
            <a:schemeClr val="tx1"/>
          </a:solidFill>
          <a:ln>
            <a:noFill/>
          </a:ln>
        </p:spPr>
        <p:txBody>
          <a:bodyPr anchor="ctr">
            <a:normAutofit/>
          </a:bodyPr>
          <a:lstStyle>
            <a:lvl1pPr marL="0" indent="0">
              <a:buNone/>
              <a:defRPr sz="16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title styles</a:t>
            </a:r>
          </a:p>
        </p:txBody>
      </p:sp>
      <p:sp>
        <p:nvSpPr>
          <p:cNvPr id="22" name="Text Placeholder 2"/>
          <p:cNvSpPr>
            <a:spLocks noGrp="1"/>
          </p:cNvSpPr>
          <p:nvPr>
            <p:ph type="body" idx="17" hasCustomPrompt="1"/>
          </p:nvPr>
        </p:nvSpPr>
        <p:spPr>
          <a:xfrm>
            <a:off x="457200" y="3057876"/>
            <a:ext cx="3881362" cy="705748"/>
          </a:xfrm>
          <a:solidFill>
            <a:schemeClr val="tx2"/>
          </a:solidFill>
          <a:ln>
            <a:noFill/>
          </a:ln>
        </p:spPr>
        <p:txBody>
          <a:bodyPr anchor="ctr">
            <a:normAutofit/>
          </a:bodyPr>
          <a:lstStyle>
            <a:lvl1pPr marL="0" indent="0">
              <a:buNone/>
              <a:defRPr sz="16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title styles</a:t>
            </a:r>
          </a:p>
        </p:txBody>
      </p:sp>
      <p:sp>
        <p:nvSpPr>
          <p:cNvPr id="10" name="Text Placeholder 2"/>
          <p:cNvSpPr>
            <a:spLocks noGrp="1"/>
          </p:cNvSpPr>
          <p:nvPr>
            <p:ph type="body" sz="quarter" idx="18"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9"/>
          </p:nvPr>
        </p:nvSpPr>
        <p:spPr/>
        <p:txBody>
          <a:bodyPr/>
          <a:lstStyle/>
          <a:p>
            <a:endParaRPr lang="en-US" dirty="0">
              <a:solidFill>
                <a:srgbClr val="4D4D4D"/>
              </a:solidFill>
            </a:endParaRPr>
          </a:p>
        </p:txBody>
      </p:sp>
    </p:spTree>
    <p:extLst>
      <p:ext uri="{BB962C8B-B14F-4D97-AF65-F5344CB8AC3E}">
        <p14:creationId xmlns:p14="http://schemas.microsoft.com/office/powerpoint/2010/main" val="3849147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775" y="4292549"/>
            <a:ext cx="4059416" cy="1822751"/>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8" name="Text Placeholder 2"/>
          <p:cNvSpPr>
            <a:spLocks noGrp="1"/>
          </p:cNvSpPr>
          <p:nvPr>
            <p:ph type="body" idx="13" hasCustomPrompt="1"/>
          </p:nvPr>
        </p:nvSpPr>
        <p:spPr>
          <a:xfrm>
            <a:off x="286565" y="3745858"/>
            <a:ext cx="4055625"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Sub title styles</a:t>
            </a:r>
          </a:p>
        </p:txBody>
      </p:sp>
      <p:sp>
        <p:nvSpPr>
          <p:cNvPr id="19" name="Content Placeholder 2"/>
          <p:cNvSpPr>
            <a:spLocks noGrp="1"/>
          </p:cNvSpPr>
          <p:nvPr>
            <p:ph idx="14"/>
          </p:nvPr>
        </p:nvSpPr>
        <p:spPr>
          <a:xfrm>
            <a:off x="4805438" y="4292545"/>
            <a:ext cx="4045635" cy="1833618"/>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20" name="Text Placeholder 2"/>
          <p:cNvSpPr>
            <a:spLocks noGrp="1"/>
          </p:cNvSpPr>
          <p:nvPr>
            <p:ph type="body" idx="15" hasCustomPrompt="1"/>
          </p:nvPr>
        </p:nvSpPr>
        <p:spPr>
          <a:xfrm>
            <a:off x="4809067" y="3734377"/>
            <a:ext cx="4041857" cy="546686"/>
          </a:xfrm>
        </p:spPr>
        <p:txBody>
          <a:bodyPr anchor="ctr">
            <a:normAutofit/>
          </a:bodyPr>
          <a:lstStyle>
            <a:lvl1pPr marL="0" indent="0">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Sub title styles</a:t>
            </a:r>
          </a:p>
        </p:txBody>
      </p:sp>
      <p:sp>
        <p:nvSpPr>
          <p:cNvPr id="7" name="Picture Placeholder 6"/>
          <p:cNvSpPr>
            <a:spLocks noGrp="1"/>
          </p:cNvSpPr>
          <p:nvPr>
            <p:ph type="pic" sz="quarter" idx="16"/>
          </p:nvPr>
        </p:nvSpPr>
        <p:spPr>
          <a:xfrm>
            <a:off x="282792" y="1496384"/>
            <a:ext cx="4059022" cy="2096133"/>
          </a:xfrm>
          <a:noFill/>
        </p:spPr>
        <p:txBody>
          <a:bodyPr/>
          <a:lstStyle>
            <a:lvl1pPr marL="0" indent="0">
              <a:buFontTx/>
              <a:buNone/>
              <a:defRPr/>
            </a:lvl1pPr>
          </a:lstStyle>
          <a:p>
            <a:endParaRPr lang="en-US" dirty="0"/>
          </a:p>
        </p:txBody>
      </p:sp>
      <p:sp>
        <p:nvSpPr>
          <p:cNvPr id="12" name="Picture Placeholder 6"/>
          <p:cNvSpPr>
            <a:spLocks noGrp="1"/>
          </p:cNvSpPr>
          <p:nvPr>
            <p:ph type="pic" sz="quarter" idx="17"/>
          </p:nvPr>
        </p:nvSpPr>
        <p:spPr>
          <a:xfrm>
            <a:off x="4794930" y="1496384"/>
            <a:ext cx="4045242" cy="2096133"/>
          </a:xfrm>
          <a:noFill/>
        </p:spPr>
        <p:txBody>
          <a:bodyPr/>
          <a:lstStyle>
            <a:lvl1pPr marL="0" indent="0">
              <a:buFontTx/>
              <a:buNone/>
              <a:defRPr/>
            </a:lvl1pPr>
          </a:lstStyle>
          <a:p>
            <a:endParaRPr lang="en-US" dirty="0"/>
          </a:p>
        </p:txBody>
      </p:sp>
      <p:sp>
        <p:nvSpPr>
          <p:cNvPr id="13" name="Title Placeholder 1"/>
          <p:cNvSpPr>
            <a:spLocks noGrp="1"/>
          </p:cNvSpPr>
          <p:nvPr>
            <p:ph type="title"/>
          </p:nvPr>
        </p:nvSpPr>
        <p:spPr>
          <a:xfrm>
            <a:off x="282774" y="511794"/>
            <a:ext cx="7026474" cy="879324"/>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14" name="Text Placeholder 2"/>
          <p:cNvSpPr>
            <a:spLocks noGrp="1"/>
          </p:cNvSpPr>
          <p:nvPr>
            <p:ph type="body" sz="quarter" idx="18"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9"/>
          </p:nvPr>
        </p:nvSpPr>
        <p:spPr/>
        <p:txBody>
          <a:bodyPr/>
          <a:lstStyle/>
          <a:p>
            <a:endParaRPr lang="en-US" dirty="0">
              <a:solidFill>
                <a:srgbClr val="4D4D4D"/>
              </a:solidFill>
            </a:endParaRPr>
          </a:p>
        </p:txBody>
      </p:sp>
    </p:spTree>
    <p:extLst>
      <p:ext uri="{BB962C8B-B14F-4D97-AF65-F5344CB8AC3E}">
        <p14:creationId xmlns:p14="http://schemas.microsoft.com/office/powerpoint/2010/main" val="2764954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9" name="Title Placeholder 1"/>
          <p:cNvSpPr>
            <a:spLocks noGrp="1"/>
          </p:cNvSpPr>
          <p:nvPr>
            <p:ph type="title"/>
          </p:nvPr>
        </p:nvSpPr>
        <p:spPr>
          <a:xfrm>
            <a:off x="286566" y="729437"/>
            <a:ext cx="7105486" cy="582301"/>
          </a:xfrm>
          <a:prstGeom prst="rect">
            <a:avLst/>
          </a:prstGeom>
        </p:spPr>
        <p:txBody>
          <a:bodyPr vert="horz" lIns="91440" tIns="45720" rIns="91440" bIns="45720" rtlCol="0" anchor="ctr">
            <a:normAutofit/>
          </a:bodyPr>
          <a:lstStyle>
            <a:lvl1pPr algn="l">
              <a:defRPr sz="1800">
                <a:solidFill>
                  <a:schemeClr val="tx1"/>
                </a:solidFill>
              </a:defRPr>
            </a:lvl1pPr>
          </a:lstStyle>
          <a:p>
            <a:r>
              <a:rPr lang="en-AU" dirty="0"/>
              <a:t>Click to edit Master title style</a:t>
            </a:r>
            <a:endParaRPr lang="en-US" dirty="0"/>
          </a:p>
        </p:txBody>
      </p:sp>
      <p:sp>
        <p:nvSpPr>
          <p:cNvPr id="20" name="Picture Placeholder 18"/>
          <p:cNvSpPr>
            <a:spLocks noGrp="1"/>
          </p:cNvSpPr>
          <p:nvPr>
            <p:ph type="pic" sz="quarter" idx="12"/>
          </p:nvPr>
        </p:nvSpPr>
        <p:spPr>
          <a:xfrm>
            <a:off x="286565" y="1506226"/>
            <a:ext cx="8583897" cy="4619938"/>
          </a:xfrm>
          <a:noFill/>
        </p:spPr>
        <p:txBody>
          <a:bodyPr/>
          <a:lstStyle>
            <a:lvl1pPr marL="0" indent="0">
              <a:buFontTx/>
              <a:buNone/>
              <a:defRPr/>
            </a:lvl1pPr>
          </a:lstStyle>
          <a:p>
            <a:endParaRPr lang="en-US" dirty="0"/>
          </a:p>
        </p:txBody>
      </p:sp>
      <p:sp>
        <p:nvSpPr>
          <p:cNvPr id="10" name="Text Placeholder 2"/>
          <p:cNvSpPr>
            <a:spLocks noGrp="1"/>
          </p:cNvSpPr>
          <p:nvPr>
            <p:ph type="body" sz="quarter" idx="15"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6"/>
          </p:nvPr>
        </p:nvSpPr>
        <p:spPr/>
        <p:txBody>
          <a:bodyPr/>
          <a:lstStyle/>
          <a:p>
            <a:endParaRPr lang="en-US" dirty="0">
              <a:solidFill>
                <a:srgbClr val="4D4D4D"/>
              </a:solidFill>
            </a:endParaRPr>
          </a:p>
        </p:txBody>
      </p:sp>
    </p:spTree>
    <p:extLst>
      <p:ext uri="{BB962C8B-B14F-4D97-AF65-F5344CB8AC3E}">
        <p14:creationId xmlns:p14="http://schemas.microsoft.com/office/powerpoint/2010/main" val="724403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10" name="Table Placeholder 6"/>
          <p:cNvSpPr>
            <a:spLocks noGrp="1"/>
          </p:cNvSpPr>
          <p:nvPr>
            <p:ph type="tbl" sz="quarter" idx="13"/>
          </p:nvPr>
        </p:nvSpPr>
        <p:spPr>
          <a:xfrm>
            <a:off x="286567" y="1525918"/>
            <a:ext cx="8564357" cy="4600249"/>
          </a:xfrm>
        </p:spPr>
        <p:txBody>
          <a:bodyPr/>
          <a:lstStyle>
            <a:lvl1pPr marL="0" indent="0">
              <a:buFontTx/>
              <a:buNone/>
              <a:defRPr/>
            </a:lvl1pPr>
          </a:lstStyle>
          <a:p>
            <a:endParaRPr lang="en-US" dirty="0"/>
          </a:p>
        </p:txBody>
      </p:sp>
      <p:sp>
        <p:nvSpPr>
          <p:cNvPr id="11" name="Title Placeholder 1"/>
          <p:cNvSpPr>
            <a:spLocks noGrp="1"/>
          </p:cNvSpPr>
          <p:nvPr>
            <p:ph type="title"/>
          </p:nvPr>
        </p:nvSpPr>
        <p:spPr>
          <a:xfrm>
            <a:off x="286566" y="729437"/>
            <a:ext cx="7105486" cy="582301"/>
          </a:xfrm>
          <a:prstGeom prst="rect">
            <a:avLst/>
          </a:prstGeom>
        </p:spPr>
        <p:txBody>
          <a:bodyPr vert="horz" lIns="91440" tIns="45720" rIns="91440" bIns="45720" rtlCol="0" anchor="ctr">
            <a:normAutofit/>
          </a:bodyPr>
          <a:lstStyle>
            <a:lvl1pPr algn="l">
              <a:defRPr sz="1800">
                <a:solidFill>
                  <a:schemeClr val="tx1"/>
                </a:solidFill>
              </a:defRPr>
            </a:lvl1pPr>
          </a:lstStyle>
          <a:p>
            <a:r>
              <a:rPr lang="en-AU" dirty="0"/>
              <a:t>Click to edit Master title style</a:t>
            </a:r>
            <a:endParaRPr lang="en-US" dirty="0"/>
          </a:p>
        </p:txBody>
      </p:sp>
      <p:sp>
        <p:nvSpPr>
          <p:cNvPr id="7" name="Text Placeholder 2"/>
          <p:cNvSpPr>
            <a:spLocks noGrp="1"/>
          </p:cNvSpPr>
          <p:nvPr>
            <p:ph type="body" sz="quarter" idx="15"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6"/>
          </p:nvPr>
        </p:nvSpPr>
        <p:spPr/>
        <p:txBody>
          <a:bodyPr/>
          <a:lstStyle/>
          <a:p>
            <a:endParaRPr lang="en-US" dirty="0">
              <a:solidFill>
                <a:srgbClr val="4D4D4D"/>
              </a:solidFill>
            </a:endParaRPr>
          </a:p>
        </p:txBody>
      </p:sp>
    </p:spTree>
    <p:extLst>
      <p:ext uri="{BB962C8B-B14F-4D97-AF65-F5344CB8AC3E}">
        <p14:creationId xmlns:p14="http://schemas.microsoft.com/office/powerpoint/2010/main" val="342385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8" name="Chart Placeholder 2"/>
          <p:cNvSpPr>
            <a:spLocks noGrp="1"/>
          </p:cNvSpPr>
          <p:nvPr>
            <p:ph type="chart" sz="quarter" idx="14"/>
          </p:nvPr>
        </p:nvSpPr>
        <p:spPr>
          <a:xfrm>
            <a:off x="286567" y="1525918"/>
            <a:ext cx="8551331" cy="4600249"/>
          </a:xfrm>
        </p:spPr>
        <p:txBody>
          <a:bodyPr/>
          <a:lstStyle>
            <a:lvl1pPr marL="0" indent="0">
              <a:buFontTx/>
              <a:buNone/>
              <a:defRPr/>
            </a:lvl1pPr>
          </a:lstStyle>
          <a:p>
            <a:endParaRPr lang="en-US" dirty="0"/>
          </a:p>
        </p:txBody>
      </p:sp>
      <p:sp>
        <p:nvSpPr>
          <p:cNvPr id="12" name="Title Placeholder 1"/>
          <p:cNvSpPr>
            <a:spLocks noGrp="1"/>
          </p:cNvSpPr>
          <p:nvPr>
            <p:ph type="title"/>
          </p:nvPr>
        </p:nvSpPr>
        <p:spPr>
          <a:xfrm>
            <a:off x="286566" y="729437"/>
            <a:ext cx="7105486" cy="582301"/>
          </a:xfrm>
          <a:prstGeom prst="rect">
            <a:avLst/>
          </a:prstGeom>
        </p:spPr>
        <p:txBody>
          <a:bodyPr vert="horz" lIns="91440" tIns="45720" rIns="91440" bIns="45720" rtlCol="0" anchor="ctr">
            <a:normAutofit/>
          </a:bodyPr>
          <a:lstStyle>
            <a:lvl1pPr algn="l">
              <a:defRPr sz="1800">
                <a:solidFill>
                  <a:schemeClr val="tx1"/>
                </a:solidFill>
              </a:defRPr>
            </a:lvl1pPr>
          </a:lstStyle>
          <a:p>
            <a:r>
              <a:rPr lang="en-AU" dirty="0"/>
              <a:t>Click to edit Master title style</a:t>
            </a:r>
            <a:endParaRPr lang="en-US" dirty="0"/>
          </a:p>
        </p:txBody>
      </p:sp>
      <p:sp>
        <p:nvSpPr>
          <p:cNvPr id="7" name="Text Placeholder 2"/>
          <p:cNvSpPr>
            <a:spLocks noGrp="1"/>
          </p:cNvSpPr>
          <p:nvPr>
            <p:ph type="body" sz="quarter" idx="15"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6"/>
          </p:nvPr>
        </p:nvSpPr>
        <p:spPr/>
        <p:txBody>
          <a:bodyPr/>
          <a:lstStyle/>
          <a:p>
            <a:endParaRPr lang="en-US" dirty="0">
              <a:solidFill>
                <a:srgbClr val="4D4D4D"/>
              </a:solidFill>
            </a:endParaRPr>
          </a:p>
        </p:txBody>
      </p:sp>
    </p:spTree>
    <p:extLst>
      <p:ext uri="{BB962C8B-B14F-4D97-AF65-F5344CB8AC3E}">
        <p14:creationId xmlns:p14="http://schemas.microsoft.com/office/powerpoint/2010/main" val="306765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sp>
        <p:nvSpPr>
          <p:cNvPr id="6" name="Content Placeholder 2"/>
          <p:cNvSpPr>
            <a:spLocks noGrp="1"/>
          </p:cNvSpPr>
          <p:nvPr>
            <p:ph idx="14"/>
          </p:nvPr>
        </p:nvSpPr>
        <p:spPr>
          <a:xfrm>
            <a:off x="286566" y="1543537"/>
            <a:ext cx="8590408" cy="4582943"/>
          </a:xfrm>
        </p:spPr>
        <p:txBody>
          <a:bodyPr>
            <a:normAutofit/>
          </a:bodyPr>
          <a:lstStyle>
            <a:lvl1pPr marL="0" indent="0">
              <a:buFontTx/>
              <a:buNone/>
              <a:defRPr sz="180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7" name="Text Placeholder 2"/>
          <p:cNvSpPr>
            <a:spLocks noGrp="1"/>
          </p:cNvSpPr>
          <p:nvPr>
            <p:ph type="body" sz="quarter" idx="15" hasCustomPrompt="1"/>
          </p:nvPr>
        </p:nvSpPr>
        <p:spPr>
          <a:xfrm>
            <a:off x="286567" y="6198673"/>
            <a:ext cx="8590409" cy="308729"/>
          </a:xfrm>
        </p:spPr>
        <p:txBody>
          <a:bodyPr>
            <a:normAutofit/>
          </a:bodyPr>
          <a:lstStyle>
            <a:lvl1pPr marL="0" indent="0">
              <a:buFontTx/>
              <a:buNone/>
              <a:defRPr sz="900" spc="0">
                <a:solidFill>
                  <a:schemeClr val="bg1">
                    <a:lumMod val="50000"/>
                  </a:schemeClr>
                </a:solidFill>
              </a:defRPr>
            </a:lvl1pPr>
          </a:lstStyle>
          <a:p>
            <a:r>
              <a:rPr lang="en-US" b="1" dirty="0"/>
              <a:t>REFERENCES: 1. </a:t>
            </a:r>
            <a:r>
              <a:rPr lang="en-US" dirty="0"/>
              <a:t>Click to add reference</a:t>
            </a:r>
          </a:p>
        </p:txBody>
      </p:sp>
      <p:sp>
        <p:nvSpPr>
          <p:cNvPr id="2" name="Footer Placeholder 1"/>
          <p:cNvSpPr>
            <a:spLocks noGrp="1"/>
          </p:cNvSpPr>
          <p:nvPr>
            <p:ph type="ftr" sz="quarter" idx="16"/>
          </p:nvPr>
        </p:nvSpPr>
        <p:spPr/>
        <p:txBody>
          <a:bodyPr/>
          <a:lstStyle/>
          <a:p>
            <a:endParaRPr lang="en-US" dirty="0">
              <a:solidFill>
                <a:srgbClr val="4D4D4D"/>
              </a:solidFill>
            </a:endParaRPr>
          </a:p>
        </p:txBody>
      </p:sp>
    </p:spTree>
    <p:extLst>
      <p:ext uri="{BB962C8B-B14F-4D97-AF65-F5344CB8AC3E}">
        <p14:creationId xmlns:p14="http://schemas.microsoft.com/office/powerpoint/2010/main" val="2530817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Z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F3D9C8-E0B4-C744-AE16-3A9F58BCEB09}" type="datetimeFigureOut">
              <a:rPr lang="en-US" smtClean="0">
                <a:solidFill>
                  <a:srgbClr val="4D4D4D"/>
                </a:solidFill>
              </a:rPr>
              <a:pPr/>
              <a:t>7/23/2018</a:t>
            </a:fld>
            <a:endParaRPr lang="en-US" dirty="0">
              <a:solidFill>
                <a:srgbClr val="4D4D4D"/>
              </a:solidFill>
            </a:endParaRPr>
          </a:p>
        </p:txBody>
      </p:sp>
      <p:pic>
        <p:nvPicPr>
          <p:cNvPr id="5" name="Picture 4" descr="AZ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8986" y="6202815"/>
            <a:ext cx="1217990" cy="294958"/>
          </a:xfrm>
          <a:prstGeom prst="rect">
            <a:avLst/>
          </a:prstGeom>
        </p:spPr>
      </p:pic>
      <p:sp>
        <p:nvSpPr>
          <p:cNvPr id="6" name="Content Placeholder 2"/>
          <p:cNvSpPr>
            <a:spLocks noGrp="1"/>
          </p:cNvSpPr>
          <p:nvPr>
            <p:ph idx="14"/>
          </p:nvPr>
        </p:nvSpPr>
        <p:spPr>
          <a:xfrm>
            <a:off x="286567" y="273542"/>
            <a:ext cx="8590409" cy="5828975"/>
          </a:xfrm>
        </p:spPr>
        <p:txBody>
          <a:bodyPr anchor="ctr">
            <a:normAutofit/>
          </a:bodyPr>
          <a:lstStyle>
            <a:lvl1pPr marL="0" indent="0">
              <a:buFontTx/>
              <a:buNone/>
              <a:defRPr sz="1600" b="0"/>
            </a:lvl1pPr>
            <a:lvl2pPr marL="457200" indent="0">
              <a:buFontTx/>
              <a:buNone/>
              <a:defRPr/>
            </a:lvl2pPr>
            <a:lvl3pPr marL="914400" indent="0">
              <a:buFontTx/>
              <a:buNone/>
              <a:defRPr sz="1800"/>
            </a:lvl3pPr>
            <a:lvl4pPr marL="1371600" indent="0">
              <a:buFontTx/>
              <a:buNone/>
              <a:defRPr sz="1800"/>
            </a:lvl4pPr>
            <a:lvl5pPr marL="1828800" indent="0">
              <a:buFontTx/>
              <a:buNone/>
              <a:defRPr sz="1800"/>
            </a:lvl5pPr>
          </a:lstStyle>
          <a:p>
            <a:pPr lvl="0"/>
            <a:r>
              <a:rPr lang="en-AU" dirty="0"/>
              <a:t>Click to edit Master text styles</a:t>
            </a:r>
          </a:p>
        </p:txBody>
      </p:sp>
      <p:sp>
        <p:nvSpPr>
          <p:cNvPr id="4" name="Footer Placeholder 3"/>
          <p:cNvSpPr>
            <a:spLocks noGrp="1"/>
          </p:cNvSpPr>
          <p:nvPr>
            <p:ph type="ftr" sz="quarter" idx="15"/>
          </p:nvPr>
        </p:nvSpPr>
        <p:spPr/>
        <p:txBody>
          <a:bodyPr/>
          <a:lstStyle/>
          <a:p>
            <a:endParaRPr lang="en-US" dirty="0">
              <a:solidFill>
                <a:srgbClr val="4D4D4D"/>
              </a:solidFill>
            </a:endParaRPr>
          </a:p>
        </p:txBody>
      </p:sp>
    </p:spTree>
    <p:extLst>
      <p:ext uri="{BB962C8B-B14F-4D97-AF65-F5344CB8AC3E}">
        <p14:creationId xmlns:p14="http://schemas.microsoft.com/office/powerpoint/2010/main" val="4277598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65120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5026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33951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26996D9-34F8-B14C-851D-C4A2019F3261}" type="datetimeFigureOut">
              <a:rPr lang="en-US" smtClean="0">
                <a:solidFill>
                  <a:srgbClr val="4D4D4D"/>
                </a:solidFill>
              </a:rPr>
              <a:pPr/>
              <a:t>7/23/2018</a:t>
            </a:fld>
            <a:endParaRPr lang="en-US" dirty="0">
              <a:solidFill>
                <a:srgbClr val="4D4D4D"/>
              </a:solidFill>
            </a:endParaRPr>
          </a:p>
        </p:txBody>
      </p:sp>
      <p:sp>
        <p:nvSpPr>
          <p:cNvPr id="5" name="Footer Placeholder 4"/>
          <p:cNvSpPr>
            <a:spLocks noGrp="1"/>
          </p:cNvSpPr>
          <p:nvPr>
            <p:ph type="ftr" sz="quarter" idx="11"/>
          </p:nvPr>
        </p:nvSpPr>
        <p:spPr/>
        <p:txBody>
          <a:bodyPr/>
          <a:lstStyle/>
          <a:p>
            <a:endParaRPr lang="en-US" dirty="0">
              <a:solidFill>
                <a:srgbClr val="4D4D4D"/>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defTabSz="457200"/>
            <a:fld id="{5006D5B8-4396-7444-8620-6E193DEB0E0E}" type="slidenum">
              <a:rPr lang="en-US" smtClean="0">
                <a:solidFill>
                  <a:srgbClr val="4D4D4D"/>
                </a:solidFill>
              </a:rPr>
              <a:pPr defTabSz="457200"/>
              <a:t>‹#›</a:t>
            </a:fld>
            <a:endParaRPr lang="en-US" dirty="0">
              <a:solidFill>
                <a:srgbClr val="4D4D4D"/>
              </a:solidFill>
            </a:endParaRPr>
          </a:p>
        </p:txBody>
      </p:sp>
    </p:spTree>
    <p:extLst>
      <p:ext uri="{BB962C8B-B14F-4D97-AF65-F5344CB8AC3E}">
        <p14:creationId xmlns:p14="http://schemas.microsoft.com/office/powerpoint/2010/main" val="2801588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626996D9-34F8-B14C-851D-C4A2019F3261}" type="datetimeFigureOut">
              <a:rPr lang="en-US" smtClean="0">
                <a:solidFill>
                  <a:srgbClr val="4D4D4D"/>
                </a:solidFill>
              </a:rPr>
              <a:pPr/>
              <a:t>7/23/2018</a:t>
            </a:fld>
            <a:endParaRPr lang="en-US" dirty="0">
              <a:solidFill>
                <a:srgbClr val="4D4D4D"/>
              </a:solidFill>
            </a:endParaRPr>
          </a:p>
        </p:txBody>
      </p:sp>
      <p:sp>
        <p:nvSpPr>
          <p:cNvPr id="5" name="Footer Placeholder 4"/>
          <p:cNvSpPr>
            <a:spLocks noGrp="1"/>
          </p:cNvSpPr>
          <p:nvPr>
            <p:ph type="ftr" sz="quarter" idx="11"/>
          </p:nvPr>
        </p:nvSpPr>
        <p:spPr/>
        <p:txBody>
          <a:bodyPr/>
          <a:lstStyle/>
          <a:p>
            <a:endParaRPr lang="en-US" dirty="0">
              <a:solidFill>
                <a:srgbClr val="4D4D4D"/>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defTabSz="457200"/>
            <a:fld id="{5006D5B8-4396-7444-8620-6E193DEB0E0E}" type="slidenum">
              <a:rPr lang="en-US" smtClean="0">
                <a:solidFill>
                  <a:srgbClr val="4D4D4D"/>
                </a:solidFill>
              </a:rPr>
              <a:pPr defTabSz="457200"/>
              <a:t>‹#›</a:t>
            </a:fld>
            <a:endParaRPr lang="en-US" dirty="0">
              <a:solidFill>
                <a:srgbClr val="4D4D4D"/>
              </a:solidFill>
            </a:endParaRPr>
          </a:p>
        </p:txBody>
      </p:sp>
    </p:spTree>
    <p:extLst>
      <p:ext uri="{BB962C8B-B14F-4D97-AF65-F5344CB8AC3E}">
        <p14:creationId xmlns:p14="http://schemas.microsoft.com/office/powerpoint/2010/main" val="2704341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83577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46756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09709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13846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99297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72691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86638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842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970338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58885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62374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95892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40202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a:solidFill>
                  <a:schemeClr val="tx1"/>
                </a:solidFill>
                <a:latin typeface="Arial" charset="0"/>
                <a:ea typeface="Arial" charset="0"/>
                <a:cs typeface="Arial" charset="0"/>
              </a:defRPr>
            </a:lvl1pPr>
          </a:lstStyle>
          <a:p>
            <a:r>
              <a:rPr lang="en-US" dirty="0"/>
              <a:t>Click to edit Master title style</a:t>
            </a:r>
            <a:endParaRPr lang="en-AU" dirty="0"/>
          </a:p>
        </p:txBody>
      </p:sp>
      <p:sp>
        <p:nvSpPr>
          <p:cNvPr id="3" name="Content Placeholder 2"/>
          <p:cNvSpPr>
            <a:spLocks noGrp="1"/>
          </p:cNvSpPr>
          <p:nvPr>
            <p:ph idx="1"/>
          </p:nvPr>
        </p:nvSpPr>
        <p:spPr>
          <a:xfrm>
            <a:off x="628650" y="1825625"/>
            <a:ext cx="7886700" cy="3992476"/>
          </a:xfrm>
        </p:spPr>
        <p:txBody>
          <a:bodyPr>
            <a:normAutofit/>
          </a:bodyPr>
          <a:lstStyle>
            <a:lvl1pPr>
              <a:buClr>
                <a:srgbClr val="C00000"/>
              </a:buClr>
              <a:defRPr sz="1600">
                <a:solidFill>
                  <a:schemeClr val="tx1">
                    <a:lumMod val="65000"/>
                    <a:lumOff val="35000"/>
                  </a:schemeClr>
                </a:solidFill>
                <a:latin typeface="Arial" charset="0"/>
                <a:ea typeface="Arial" charset="0"/>
                <a:cs typeface="Arial" charset="0"/>
              </a:defRPr>
            </a:lvl1pPr>
            <a:lvl2pPr>
              <a:buClr>
                <a:srgbClr val="C00000"/>
              </a:buClr>
              <a:defRPr sz="1800">
                <a:solidFill>
                  <a:schemeClr val="tx1">
                    <a:lumMod val="65000"/>
                    <a:lumOff val="35000"/>
                  </a:schemeClr>
                </a:solidFill>
              </a:defRPr>
            </a:lvl2pPr>
            <a:lvl3pPr>
              <a:buClr>
                <a:srgbClr val="C00000"/>
              </a:buClr>
              <a:defRPr sz="1600">
                <a:solidFill>
                  <a:schemeClr val="tx1">
                    <a:lumMod val="65000"/>
                    <a:lumOff val="35000"/>
                  </a:schemeClr>
                </a:solidFill>
              </a:defRPr>
            </a:lvl3pPr>
            <a:lvl4pPr>
              <a:buClr>
                <a:srgbClr val="C00000"/>
              </a:buClr>
              <a:defRPr sz="1400">
                <a:solidFill>
                  <a:schemeClr val="tx1">
                    <a:lumMod val="65000"/>
                    <a:lumOff val="35000"/>
                  </a:schemeClr>
                </a:solidFill>
              </a:defRPr>
            </a:lvl4pPr>
            <a:lvl5pPr>
              <a:buClr>
                <a:srgbClr val="C00000"/>
              </a:buClr>
              <a:defRPr sz="1400">
                <a:solidFill>
                  <a:schemeClr val="tx1">
                    <a:lumMod val="65000"/>
                    <a:lumOff val="35000"/>
                  </a:schemeClr>
                </a:solidFill>
              </a:defRPr>
            </a:lvl5pPr>
          </a:lstStyle>
          <a:p>
            <a:pPr lvl="0"/>
            <a:r>
              <a:rPr lang="en-US" dirty="0"/>
              <a:t>Click to edit Master text styles</a:t>
            </a:r>
            <a:endParaRPr lang="en-AU" dirty="0"/>
          </a:p>
        </p:txBody>
      </p:sp>
      <p:sp>
        <p:nvSpPr>
          <p:cNvPr id="16" name="Text Placeholder 15"/>
          <p:cNvSpPr>
            <a:spLocks noGrp="1"/>
          </p:cNvSpPr>
          <p:nvPr>
            <p:ph type="body" sz="quarter" idx="13"/>
          </p:nvPr>
        </p:nvSpPr>
        <p:spPr>
          <a:xfrm>
            <a:off x="628651" y="6442080"/>
            <a:ext cx="6861572" cy="415925"/>
          </a:xfrm>
        </p:spPr>
        <p:txBody>
          <a:bodyPr>
            <a:noAutofit/>
          </a:bodyPr>
          <a:lstStyle>
            <a:lvl1pPr marL="0" indent="0">
              <a:buNone/>
              <a:defRPr sz="1000">
                <a:solidFill>
                  <a:schemeClr val="tx1">
                    <a:lumMod val="65000"/>
                    <a:lumOff val="35000"/>
                  </a:schemeClr>
                </a:solidFill>
              </a:defRPr>
            </a:lvl1pPr>
            <a:lvl2pPr marL="457200" indent="0">
              <a:buNone/>
              <a:defRPr sz="1000">
                <a:solidFill>
                  <a:schemeClr val="tx1">
                    <a:lumMod val="65000"/>
                    <a:lumOff val="35000"/>
                  </a:schemeClr>
                </a:solidFill>
              </a:defRPr>
            </a:lvl2pPr>
            <a:lvl3pPr marL="914400" indent="0">
              <a:buNone/>
              <a:defRPr sz="100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11678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5CA9CC5-D5C6-4FDD-9410-7A822121143E}"/>
              </a:ext>
            </a:extLst>
          </p:cNvPr>
          <p:cNvPicPr>
            <a:picLocks noChangeAspect="1"/>
          </p:cNvPicPr>
          <p:nvPr userDrawn="1"/>
        </p:nvPicPr>
        <p:blipFill>
          <a:blip r:embed="rId3">
            <a:extLst>
              <a:ext uri="{28A0092B-C50C-407E-A947-70E740481C1C}">
                <a14:useLocalDpi xmlns:a14="http://schemas.microsoft.com/office/drawing/2010/main" val="0"/>
              </a:ext>
            </a:extLst>
          </a:blip>
          <a:srcRect l="3345" t="1373" r="4495" b="1588"/>
          <a:stretch>
            <a:fillRect/>
          </a:stretch>
        </p:blipFill>
        <p:spPr bwMode="auto">
          <a:xfrm>
            <a:off x="0" y="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17772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02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407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20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image" Target="../media/image3.jpg"/><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bwMode="auto">
          <a:xfrm>
            <a:off x="323850" y="1700213"/>
            <a:ext cx="8496300" cy="4824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7" name="Line 9"/>
          <p:cNvSpPr>
            <a:spLocks noChangeShapeType="1"/>
          </p:cNvSpPr>
          <p:nvPr/>
        </p:nvSpPr>
        <p:spPr bwMode="auto">
          <a:xfrm>
            <a:off x="0" y="1412875"/>
            <a:ext cx="9144000" cy="0"/>
          </a:xfrm>
          <a:prstGeom prst="line">
            <a:avLst/>
          </a:prstGeom>
          <a:noFill/>
          <a:ln w="38100">
            <a:solidFill>
              <a:srgbClr val="008CD6"/>
            </a:solidFill>
            <a:round/>
            <a:headEnd/>
            <a:tailEnd/>
          </a:ln>
          <a:effectLst/>
          <a:extLst/>
        </p:spPr>
        <p:txBody>
          <a:bodyPr/>
          <a:lstStyle/>
          <a:p>
            <a:pPr algn="ctr" fontAlgn="base">
              <a:spcBef>
                <a:spcPct val="0"/>
              </a:spcBef>
              <a:spcAft>
                <a:spcPct val="0"/>
              </a:spcAft>
              <a:defRPr/>
            </a:pPr>
            <a:endParaRPr lang="en-NZ" dirty="0">
              <a:solidFill>
                <a:srgbClr val="000000"/>
              </a:solidFill>
              <a:latin typeface="Arial" charset="0"/>
            </a:endParaRPr>
          </a:p>
        </p:txBody>
      </p:sp>
      <p:sp>
        <p:nvSpPr>
          <p:cNvPr id="1028" name="Text Box 17"/>
          <p:cNvSpPr txBox="1">
            <a:spLocks noChangeArrowheads="1"/>
          </p:cNvSpPr>
          <p:nvPr/>
        </p:nvSpPr>
        <p:spPr bwMode="auto">
          <a:xfrm>
            <a:off x="0" y="0"/>
            <a:ext cx="9144000" cy="1366838"/>
          </a:xfrm>
          <a:prstGeom prst="rect">
            <a:avLst/>
          </a:prstGeom>
          <a:solidFill>
            <a:srgbClr val="183169"/>
          </a:solidFill>
          <a:ln w="38100" algn="ctr">
            <a:solidFill>
              <a:srgbClr val="183169"/>
            </a:solidFill>
            <a:miter lim="800000"/>
            <a:headEnd/>
            <a:tailEnd/>
          </a:ln>
          <a:effectLs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endParaRPr lang="en-US" dirty="0" smtClean="0">
              <a:solidFill>
                <a:srgbClr val="000000"/>
              </a:solidFill>
            </a:endParaRPr>
          </a:p>
        </p:txBody>
      </p:sp>
      <p:pic>
        <p:nvPicPr>
          <p:cNvPr id="28677" name="Picture 18" descr="Counties-Manukau_CMYK_REV"/>
          <p:cNvPicPr>
            <a:picLocks noChangeAspect="1" noChangeArrowheads="1"/>
          </p:cNvPicPr>
          <p:nvPr/>
        </p:nvPicPr>
        <p:blipFill>
          <a:blip r:embed="rId16" cstate="print"/>
          <a:srcRect/>
          <a:stretch>
            <a:fillRect/>
          </a:stretch>
        </p:blipFill>
        <p:spPr bwMode="auto">
          <a:xfrm>
            <a:off x="7524750" y="188913"/>
            <a:ext cx="1349375" cy="1081087"/>
          </a:xfrm>
          <a:prstGeom prst="rect">
            <a:avLst/>
          </a:prstGeom>
          <a:noFill/>
          <a:ln w="9525">
            <a:noFill/>
            <a:miter lim="800000"/>
            <a:headEnd/>
            <a:tailEnd/>
          </a:ln>
        </p:spPr>
      </p:pic>
      <p:sp>
        <p:nvSpPr>
          <p:cNvPr id="28678" name="Rectangle 21"/>
          <p:cNvSpPr>
            <a:spLocks noGrp="1" noChangeArrowheads="1"/>
          </p:cNvSpPr>
          <p:nvPr>
            <p:ph type="title"/>
          </p:nvPr>
        </p:nvSpPr>
        <p:spPr bwMode="auto">
          <a:xfrm>
            <a:off x="323850" y="260350"/>
            <a:ext cx="684053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Tree>
    <p:extLst>
      <p:ext uri="{BB962C8B-B14F-4D97-AF65-F5344CB8AC3E}">
        <p14:creationId xmlns:p14="http://schemas.microsoft.com/office/powerpoint/2010/main" val="62474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41" r:id="rId13"/>
    <p:sldLayoutId id="2147483742" r:id="rId14"/>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dirty="0">
              <a:solidFill>
                <a:prstClr val="white"/>
              </a:solidFill>
            </a:endParaRPr>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7/23/2018</a:t>
            </a:fld>
            <a:endParaRPr lang="en-US" dirty="0">
              <a:solidFill>
                <a:prstClr val="white"/>
              </a:solidFill>
            </a:endParaRPr>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dirty="0">
              <a:solidFill>
                <a:srgbClr val="00C6BB"/>
              </a:solidFill>
            </a:endParaRPr>
          </a:p>
        </p:txBody>
      </p:sp>
    </p:spTree>
    <p:extLst>
      <p:ext uri="{BB962C8B-B14F-4D97-AF65-F5344CB8AC3E}">
        <p14:creationId xmlns:p14="http://schemas.microsoft.com/office/powerpoint/2010/main" val="150046148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805F9-0B90-AD40-9677-E9EA7E640294}"/>
              </a:ext>
            </a:extLst>
          </p:cNvPr>
          <p:cNvSpPr/>
          <p:nvPr userDrawn="1"/>
        </p:nvSpPr>
        <p:spPr>
          <a:xfrm>
            <a:off x="0" y="6572450"/>
            <a:ext cx="9316720" cy="36576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286568" y="511794"/>
            <a:ext cx="6884049" cy="879324"/>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286565" y="1516074"/>
            <a:ext cx="8577384" cy="4610093"/>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286565" y="6593309"/>
            <a:ext cx="598959" cy="264695"/>
          </a:xfrm>
          <a:prstGeom prst="rect">
            <a:avLst/>
          </a:prstGeom>
        </p:spPr>
        <p:txBody>
          <a:bodyPr vert="horz" lIns="91440" tIns="45720" rIns="91440" bIns="45720" rtlCol="0" anchor="ctr"/>
          <a:lstStyle>
            <a:lvl1pPr algn="l">
              <a:defRPr sz="800" spc="-100" baseline="0">
                <a:solidFill>
                  <a:schemeClr val="tx1"/>
                </a:solidFill>
              </a:defRPr>
            </a:lvl1pPr>
          </a:lstStyle>
          <a:p>
            <a:pPr defTabSz="457200"/>
            <a:fld id="{56F3D9C8-E0B4-C744-AE16-3A9F58BCEB09}" type="datetimeFigureOut">
              <a:rPr lang="en-US" smtClean="0">
                <a:solidFill>
                  <a:srgbClr val="4D4D4D"/>
                </a:solidFill>
              </a:rPr>
              <a:pPr defTabSz="457200"/>
              <a:t>7/23/2018</a:t>
            </a:fld>
            <a:endParaRPr lang="en-US" dirty="0">
              <a:solidFill>
                <a:srgbClr val="4D4D4D"/>
              </a:solidFill>
            </a:endParaRPr>
          </a:p>
        </p:txBody>
      </p:sp>
      <p:sp>
        <p:nvSpPr>
          <p:cNvPr id="8" name="Footer Placeholder 7"/>
          <p:cNvSpPr>
            <a:spLocks noGrp="1"/>
          </p:cNvSpPr>
          <p:nvPr>
            <p:ph type="ftr" sz="quarter" idx="3"/>
          </p:nvPr>
        </p:nvSpPr>
        <p:spPr>
          <a:xfrm>
            <a:off x="885525" y="6593309"/>
            <a:ext cx="2146434" cy="264695"/>
          </a:xfrm>
          <a:prstGeom prst="rect">
            <a:avLst/>
          </a:prstGeom>
        </p:spPr>
        <p:txBody>
          <a:bodyPr vert="horz" lIns="91440" tIns="45720" rIns="91440" bIns="45720" rtlCol="0" anchor="ctr"/>
          <a:lstStyle>
            <a:lvl1pPr algn="l">
              <a:defRPr sz="800" baseline="0">
                <a:solidFill>
                  <a:schemeClr val="tx1"/>
                </a:solidFill>
              </a:defRPr>
            </a:lvl1pPr>
          </a:lstStyle>
          <a:p>
            <a:pPr defTabSz="457200"/>
            <a:endParaRPr lang="en-US" dirty="0">
              <a:solidFill>
                <a:srgbClr val="4D4D4D"/>
              </a:solidFill>
            </a:endParaRPr>
          </a:p>
        </p:txBody>
      </p:sp>
      <p:sp>
        <p:nvSpPr>
          <p:cNvPr id="6" name="Rectangle 5"/>
          <p:cNvSpPr/>
          <p:nvPr userDrawn="1"/>
        </p:nvSpPr>
        <p:spPr>
          <a:xfrm>
            <a:off x="8294337" y="4"/>
            <a:ext cx="849665" cy="833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333388859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Lst>
  <p:txStyles>
    <p:titleStyle>
      <a:lvl1pPr algn="l" defTabSz="457200" rtl="0" eaLnBrk="1" latinLnBrk="0" hangingPunct="1">
        <a:lnSpc>
          <a:spcPct val="80000"/>
        </a:lnSpc>
        <a:spcBef>
          <a:spcPct val="0"/>
        </a:spcBef>
        <a:buNone/>
        <a:defRPr sz="4000" b="1" kern="1200" spc="-100">
          <a:solidFill>
            <a:schemeClr val="tx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1"/>
        </a:buClr>
        <a:buFont typeface="Arial"/>
        <a:buChar char="•"/>
        <a:defRPr sz="3600" kern="1200" spc="-100">
          <a:solidFill>
            <a:schemeClr val="tx1"/>
          </a:solidFill>
          <a:latin typeface="+mn-lt"/>
          <a:ea typeface="+mn-ea"/>
          <a:cs typeface="+mn-cs"/>
        </a:defRPr>
      </a:lvl1pPr>
      <a:lvl2pPr marL="742950" indent="-285750" algn="l" defTabSz="457200" rtl="0" eaLnBrk="1" latinLnBrk="0" hangingPunct="1">
        <a:lnSpc>
          <a:spcPct val="120000"/>
        </a:lnSpc>
        <a:spcBef>
          <a:spcPct val="20000"/>
        </a:spcBef>
        <a:buClr>
          <a:schemeClr val="accent1"/>
        </a:buClr>
        <a:buFont typeface="Arial"/>
        <a:buChar char="–"/>
        <a:defRPr sz="2400" kern="1200" spc="-100">
          <a:solidFill>
            <a:schemeClr val="tx1"/>
          </a:solidFill>
          <a:latin typeface="+mn-lt"/>
          <a:ea typeface="+mn-ea"/>
          <a:cs typeface="+mn-cs"/>
        </a:defRPr>
      </a:lvl2pPr>
      <a:lvl3pPr marL="1143000" indent="-228600" algn="l" defTabSz="457200" rtl="0" eaLnBrk="1" latinLnBrk="0" hangingPunct="1">
        <a:lnSpc>
          <a:spcPct val="120000"/>
        </a:lnSpc>
        <a:spcBef>
          <a:spcPct val="20000"/>
        </a:spcBef>
        <a:buClr>
          <a:schemeClr val="accent1"/>
        </a:buClr>
        <a:buFont typeface="Arial"/>
        <a:buChar char="•"/>
        <a:defRPr sz="1600" kern="1200" spc="-100">
          <a:solidFill>
            <a:schemeClr val="tx1"/>
          </a:solidFill>
          <a:latin typeface="+mn-lt"/>
          <a:ea typeface="+mn-ea"/>
          <a:cs typeface="+mn-cs"/>
        </a:defRPr>
      </a:lvl3pPr>
      <a:lvl4pPr marL="16002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4pPr>
      <a:lvl5pPr marL="20574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sthmafoundation.org.nz/research/key-statistic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hyperlink" Target="http://www.nzasthmaguidelines.co.nz/uploads/8/3/0/1/83014052/adult_asthma_guidelines.pdf"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6.tif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37.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6.tiff"/></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40.tiff"/></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1.tiff"/></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2.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45.tiff"/></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endParaRPr lang="en-NZ" dirty="0" smtClean="0"/>
          </a:p>
          <a:p>
            <a:endParaRPr lang="en-NZ" dirty="0"/>
          </a:p>
          <a:p>
            <a:r>
              <a:rPr lang="en-NZ" dirty="0" smtClean="0"/>
              <a:t>Jeff Garrett</a:t>
            </a:r>
            <a:endParaRPr lang="en-NZ" dirty="0"/>
          </a:p>
        </p:txBody>
      </p:sp>
      <p:sp>
        <p:nvSpPr>
          <p:cNvPr id="2" name="Title 1"/>
          <p:cNvSpPr>
            <a:spLocks noGrp="1"/>
          </p:cNvSpPr>
          <p:nvPr>
            <p:ph type="ctrTitle"/>
          </p:nvPr>
        </p:nvSpPr>
        <p:spPr/>
        <p:txBody>
          <a:bodyPr/>
          <a:lstStyle/>
          <a:p>
            <a:r>
              <a:rPr lang="en-NZ" dirty="0" smtClean="0"/>
              <a:t>Making Sense of New Inhaled Therapies in COPD</a:t>
            </a:r>
            <a:endParaRPr lang="en-NZ" dirty="0"/>
          </a:p>
        </p:txBody>
      </p:sp>
    </p:spTree>
    <p:extLst>
      <p:ext uri="{BB962C8B-B14F-4D97-AF65-F5344CB8AC3E}">
        <p14:creationId xmlns:p14="http://schemas.microsoft.com/office/powerpoint/2010/main" val="910658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Canvas_x0020_6" descr="image001"/>
          <p:cNvPicPr>
            <a:picLocks noChangeAspect="1" noChangeArrowheads="1"/>
          </p:cNvPicPr>
          <p:nvPr/>
        </p:nvPicPr>
        <p:blipFill>
          <a:blip r:embed="rId2" cstate="print"/>
          <a:srcRect/>
          <a:stretch>
            <a:fillRect/>
          </a:stretch>
        </p:blipFill>
        <p:spPr bwMode="auto">
          <a:xfrm>
            <a:off x="467544" y="765175"/>
            <a:ext cx="6769100" cy="5729288"/>
          </a:xfrm>
          <a:prstGeom prst="rect">
            <a:avLst/>
          </a:prstGeom>
          <a:noFill/>
          <a:ln w="9525">
            <a:noFill/>
            <a:miter lim="800000"/>
            <a:headEnd/>
            <a:tailEnd/>
          </a:ln>
        </p:spPr>
      </p:pic>
    </p:spTree>
    <p:extLst>
      <p:ext uri="{BB962C8B-B14F-4D97-AF65-F5344CB8AC3E}">
        <p14:creationId xmlns:p14="http://schemas.microsoft.com/office/powerpoint/2010/main" val="3226808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469293" y="2001328"/>
            <a:ext cx="6019460" cy="3542949"/>
          </a:xfrm>
          <a:prstGeom prst="roundRect">
            <a:avLst>
              <a:gd name="adj" fmla="val 2567"/>
            </a:avLst>
          </a:prstGeom>
          <a:ln>
            <a:solidFill>
              <a:srgbClr val="08295A"/>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en-US" sz="1400" b="1" dirty="0">
              <a:solidFill>
                <a:srgbClr val="6FEBA0"/>
              </a:solidFill>
            </a:endParaRPr>
          </a:p>
        </p:txBody>
      </p:sp>
      <p:sp>
        <p:nvSpPr>
          <p:cNvPr id="4" name="Text Placeholder 3"/>
          <p:cNvSpPr>
            <a:spLocks noGrp="1"/>
          </p:cNvSpPr>
          <p:nvPr>
            <p:ph type="body" sz="quarter" idx="13"/>
          </p:nvPr>
        </p:nvSpPr>
        <p:spPr>
          <a:xfrm>
            <a:off x="828626" y="5425014"/>
            <a:ext cx="6772325" cy="1607721"/>
          </a:xfrm>
        </p:spPr>
        <p:txBody>
          <a:bodyPr vert="horz" wrap="square" lIns="936000" tIns="45720" rIns="91440" bIns="216000" rtlCol="0" anchor="ctr">
            <a:spAutoFit/>
          </a:bodyPr>
          <a:lstStyle/>
          <a:p>
            <a:pPr>
              <a:lnSpc>
                <a:spcPct val="110000"/>
              </a:lnSpc>
            </a:pPr>
            <a:r>
              <a:rPr lang="en-AU" sz="900" dirty="0">
                <a:latin typeface="Arial" charset="0"/>
                <a:ea typeface="Arial" charset="0"/>
                <a:cs typeface="Arial" charset="0"/>
              </a:rPr>
              <a:t>1. Short Acting Beta Agonist (SABA) Inhaler Use - IMS data, AstraZeneca. Data on File, November 2017. 2. </a:t>
            </a:r>
            <a:r>
              <a:rPr lang="en-US" sz="900" dirty="0">
                <a:solidFill>
                  <a:srgbClr val="7F7F7F"/>
                </a:solidFill>
              </a:rPr>
              <a:t>Pavord ID, et al. Lancet 2017; </a:t>
            </a:r>
            <a:r>
              <a:rPr lang="en-AU" sz="900" dirty="0">
                <a:solidFill>
                  <a:srgbClr val="7F7F7F"/>
                </a:solidFill>
              </a:rPr>
              <a:t> </a:t>
            </a:r>
            <a:r>
              <a:rPr lang="en-US" sz="900" dirty="0">
                <a:solidFill>
                  <a:srgbClr val="7F7F7F"/>
                </a:solidFill>
              </a:rPr>
              <a:t>pii: S0140-6736(17)30879-6. doi: 10.1016/S0140-6736(17)30879-6. [Epub ahead of print]</a:t>
            </a:r>
            <a:r>
              <a:rPr lang="en-AU" sz="900" dirty="0">
                <a:latin typeface="Arial" charset="0"/>
                <a:ea typeface="Arial" charset="0"/>
                <a:cs typeface="Arial" charset="0"/>
              </a:rPr>
              <a:t>. 3. Reddel HK, et al. BMJ Open 2017;7:e016688. doi:10.1136/bmjopen-2017-016688. 4. Asthma and Respiratory Foundation New Zealand, </a:t>
            </a:r>
            <a:r>
              <a:rPr lang="en-AU" sz="900" i="1" dirty="0">
                <a:latin typeface="Arial" charset="0"/>
                <a:ea typeface="Arial" charset="0"/>
                <a:cs typeface="Arial" charset="0"/>
              </a:rPr>
              <a:t>Asthma Key statistics.</a:t>
            </a:r>
            <a:r>
              <a:rPr lang="en-AU" sz="900" dirty="0">
                <a:latin typeface="Arial" charset="0"/>
                <a:ea typeface="Arial" charset="0"/>
                <a:cs typeface="Arial" charset="0"/>
              </a:rPr>
              <a:t> Available at: </a:t>
            </a:r>
            <a:r>
              <a:rPr lang="en-AU" sz="900" dirty="0">
                <a:latin typeface="Arial" charset="0"/>
                <a:ea typeface="Arial" charset="0"/>
                <a:cs typeface="Arial" charset="0"/>
                <a:hlinkClick r:id="rId3"/>
              </a:rPr>
              <a:t>https://www.asthmafoundation.org.nz/research/key-statistics</a:t>
            </a:r>
            <a:r>
              <a:rPr lang="en-AU" sz="900" dirty="0">
                <a:latin typeface="Arial" charset="0"/>
                <a:ea typeface="Arial" charset="0"/>
                <a:cs typeface="Arial" charset="0"/>
              </a:rPr>
              <a:t>. Information from the Asthma &amp; Respiratory foundation NZ/University of Otago report: The impact of respiratory disease in New Zealand: 2016 update Accessed 11 Jan 2018. </a:t>
            </a:r>
          </a:p>
          <a:p>
            <a:pPr>
              <a:lnSpc>
                <a:spcPct val="110000"/>
              </a:lnSpc>
            </a:pPr>
            <a:endParaRPr lang="en-AU" dirty="0">
              <a:latin typeface="Arial" charset="0"/>
              <a:ea typeface="Arial" charset="0"/>
              <a:cs typeface="Arial" charset="0"/>
            </a:endParaRPr>
          </a:p>
        </p:txBody>
      </p:sp>
      <p:sp>
        <p:nvSpPr>
          <p:cNvPr id="28" name="Rectangle 27"/>
          <p:cNvSpPr/>
          <p:nvPr/>
        </p:nvSpPr>
        <p:spPr>
          <a:xfrm>
            <a:off x="4980008" y="4761750"/>
            <a:ext cx="2373293" cy="553998"/>
          </a:xfrm>
          <a:prstGeom prst="rect">
            <a:avLst/>
          </a:prstGeom>
        </p:spPr>
        <p:txBody>
          <a:bodyPr wrap="square" lIns="0">
            <a:spAutoFit/>
          </a:bodyPr>
          <a:lstStyle/>
          <a:p>
            <a:pPr defTabSz="457200"/>
            <a:r>
              <a:rPr lang="en-AU" sz="1000" dirty="0">
                <a:solidFill>
                  <a:srgbClr val="636363"/>
                </a:solidFill>
                <a:latin typeface="Arial" charset="0"/>
                <a:ea typeface="Arial" charset="0"/>
                <a:cs typeface="Arial" charset="0"/>
              </a:rPr>
              <a:t>*SABA: short-acting beta-2 agonist: </a:t>
            </a:r>
            <a:r>
              <a:rPr lang="en-US" sz="1000" dirty="0">
                <a:solidFill>
                  <a:srgbClr val="636363"/>
                </a:solidFill>
              </a:rPr>
              <a:t>including salbutamol and </a:t>
            </a:r>
            <a:r>
              <a:rPr lang="en-US" sz="1000" dirty="0" err="1">
                <a:solidFill>
                  <a:srgbClr val="636363"/>
                </a:solidFill>
              </a:rPr>
              <a:t>terbutaline</a:t>
            </a:r>
            <a:r>
              <a:rPr lang="en-US" sz="1000" dirty="0">
                <a:solidFill>
                  <a:srgbClr val="636363"/>
                </a:solidFill>
              </a:rPr>
              <a:t> for asthma and COPD. </a:t>
            </a:r>
            <a:endParaRPr lang="en-AU" sz="1000" dirty="0">
              <a:solidFill>
                <a:srgbClr val="636363"/>
              </a:solidFill>
              <a:latin typeface="Arial" charset="0"/>
              <a:ea typeface="Arial" charset="0"/>
              <a:cs typeface="Arial" charset="0"/>
            </a:endParaRPr>
          </a:p>
        </p:txBody>
      </p:sp>
      <p:sp>
        <p:nvSpPr>
          <p:cNvPr id="13" name="Content Placeholder 2"/>
          <p:cNvSpPr txBox="1">
            <a:spLocks/>
          </p:cNvSpPr>
          <p:nvPr/>
        </p:nvSpPr>
        <p:spPr>
          <a:xfrm>
            <a:off x="1745488" y="2125569"/>
            <a:ext cx="2647106" cy="14773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AU" sz="1800" dirty="0">
                <a:solidFill>
                  <a:srgbClr val="636363"/>
                </a:solidFill>
                <a:latin typeface="Arial" charset="0"/>
                <a:ea typeface="Arial" charset="0"/>
                <a:cs typeface="Arial" charset="0"/>
              </a:rPr>
              <a:t>An estimated</a:t>
            </a:r>
          </a:p>
          <a:p>
            <a:pPr marL="0" indent="0" algn="ctr">
              <a:lnSpc>
                <a:spcPct val="100000"/>
              </a:lnSpc>
              <a:spcBef>
                <a:spcPts val="0"/>
              </a:spcBef>
              <a:buFont typeface="Arial" panose="020B0604020202020204" pitchFamily="34" charset="0"/>
              <a:buNone/>
            </a:pPr>
            <a:r>
              <a:rPr lang="en-AU" sz="1800" dirty="0">
                <a:solidFill>
                  <a:srgbClr val="636363"/>
                </a:solidFill>
                <a:latin typeface="Arial" charset="0"/>
                <a:ea typeface="Arial" charset="0"/>
                <a:cs typeface="Arial" charset="0"/>
              </a:rPr>
              <a:t> </a:t>
            </a:r>
            <a:r>
              <a:rPr lang="en-AU" sz="1800" b="1" dirty="0">
                <a:solidFill>
                  <a:srgbClr val="C00000"/>
                </a:solidFill>
                <a:latin typeface="Arial" charset="0"/>
                <a:ea typeface="Arial" charset="0"/>
                <a:cs typeface="Arial" charset="0"/>
              </a:rPr>
              <a:t>521,000 </a:t>
            </a:r>
            <a:r>
              <a:rPr lang="en-AU" sz="1800" dirty="0">
                <a:solidFill>
                  <a:srgbClr val="636363"/>
                </a:solidFill>
                <a:latin typeface="Arial" charset="0"/>
                <a:ea typeface="Arial" charset="0"/>
                <a:cs typeface="Arial" charset="0"/>
              </a:rPr>
              <a:t>New Zealanders </a:t>
            </a:r>
          </a:p>
          <a:p>
            <a:pPr marL="0" indent="0" algn="ctr">
              <a:lnSpc>
                <a:spcPct val="100000"/>
              </a:lnSpc>
              <a:spcBef>
                <a:spcPts val="0"/>
              </a:spcBef>
              <a:buFont typeface="Arial" panose="020B0604020202020204" pitchFamily="34" charset="0"/>
              <a:buNone/>
            </a:pPr>
            <a:r>
              <a:rPr lang="en-AU" sz="1800" dirty="0">
                <a:solidFill>
                  <a:srgbClr val="636363"/>
                </a:solidFill>
                <a:latin typeface="Arial" charset="0"/>
                <a:ea typeface="Arial" charset="0"/>
                <a:cs typeface="Arial" charset="0"/>
              </a:rPr>
              <a:t>take medication for asthma</a:t>
            </a:r>
            <a:r>
              <a:rPr lang="en-AU" sz="1800" baseline="30000" dirty="0">
                <a:solidFill>
                  <a:srgbClr val="636363"/>
                </a:solidFill>
                <a:latin typeface="Arial" charset="0"/>
                <a:ea typeface="Arial" charset="0"/>
                <a:cs typeface="Arial" charset="0"/>
              </a:rPr>
              <a:t>4</a:t>
            </a:r>
          </a:p>
        </p:txBody>
      </p:sp>
      <p:sp>
        <p:nvSpPr>
          <p:cNvPr id="14" name="Content Placeholder 2"/>
          <p:cNvSpPr txBox="1">
            <a:spLocks/>
          </p:cNvSpPr>
          <p:nvPr/>
        </p:nvSpPr>
        <p:spPr>
          <a:xfrm>
            <a:off x="5066066" y="2125570"/>
            <a:ext cx="1885890"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buFont typeface="Arial" panose="020B0604020202020204" pitchFamily="34" charset="0"/>
              <a:buNone/>
            </a:pPr>
            <a:r>
              <a:rPr lang="en-AU" sz="1800" b="1" dirty="0">
                <a:solidFill>
                  <a:srgbClr val="C00000"/>
                </a:solidFill>
                <a:latin typeface="Arial" charset="0"/>
                <a:ea typeface="Arial" charset="0"/>
                <a:cs typeface="Arial" charset="0"/>
              </a:rPr>
              <a:t>2.1 MILLION </a:t>
            </a:r>
            <a:r>
              <a:rPr lang="en-AU" sz="1800" dirty="0">
                <a:solidFill>
                  <a:srgbClr val="787878"/>
                </a:solidFill>
                <a:latin typeface="Arial" charset="0"/>
                <a:ea typeface="Arial" charset="0"/>
                <a:cs typeface="Arial" charset="0"/>
              </a:rPr>
              <a:t>SABA inhalers* sold in NZ last year</a:t>
            </a:r>
            <a:r>
              <a:rPr lang="en-AU" sz="1800" baseline="30000" dirty="0">
                <a:solidFill>
                  <a:srgbClr val="787878"/>
                </a:solidFill>
                <a:latin typeface="Arial" charset="0"/>
                <a:ea typeface="Arial" charset="0"/>
                <a:cs typeface="Arial" charset="0"/>
              </a:rPr>
              <a:t>1</a:t>
            </a:r>
          </a:p>
        </p:txBody>
      </p:sp>
      <p:sp>
        <p:nvSpPr>
          <p:cNvPr id="17" name="TextBox 16"/>
          <p:cNvSpPr txBox="1"/>
          <p:nvPr/>
        </p:nvSpPr>
        <p:spPr>
          <a:xfrm>
            <a:off x="1471516" y="1331543"/>
            <a:ext cx="5983289" cy="738664"/>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defTabSz="457200"/>
            <a:r>
              <a:rPr lang="en-US" sz="1400" b="1" dirty="0">
                <a:solidFill>
                  <a:srgbClr val="ED515C">
                    <a:lumMod val="50000"/>
                  </a:srgbClr>
                </a:solidFill>
              </a:rPr>
              <a:t>Since 1980s we’ve known SABA overuse is associated with increased risk of exacerbation &amp; asthma-related death but prescriptions for SABA monotherapy are still high</a:t>
            </a:r>
            <a:r>
              <a:rPr lang="en-US" sz="1400" b="1" baseline="30000" dirty="0">
                <a:solidFill>
                  <a:srgbClr val="ED515C">
                    <a:lumMod val="50000"/>
                  </a:srgbClr>
                </a:solidFill>
              </a:rPr>
              <a:t>3</a:t>
            </a:r>
            <a:r>
              <a:rPr lang="en-US" sz="1400" b="1" dirty="0">
                <a:solidFill>
                  <a:srgbClr val="ED515C">
                    <a:lumMod val="50000"/>
                  </a:srgbClr>
                </a:solidFill>
              </a:rPr>
              <a:t> </a:t>
            </a:r>
          </a:p>
        </p:txBody>
      </p:sp>
      <p:sp>
        <p:nvSpPr>
          <p:cNvPr id="20" name="Title 1"/>
          <p:cNvSpPr txBox="1">
            <a:spLocks/>
          </p:cNvSpPr>
          <p:nvPr/>
        </p:nvSpPr>
        <p:spPr>
          <a:xfrm>
            <a:off x="1428750" y="153678"/>
            <a:ext cx="6172200" cy="1143000"/>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600" b="0" kern="1200" spc="-100">
                <a:solidFill>
                  <a:srgbClr val="C00000"/>
                </a:solidFill>
                <a:latin typeface="Arial" charset="0"/>
                <a:ea typeface="Arial" charset="0"/>
                <a:cs typeface="Arial" charset="0"/>
              </a:defRPr>
            </a:lvl1pPr>
          </a:lstStyle>
          <a:p>
            <a:r>
              <a:rPr lang="en-US" sz="2800" b="1" dirty="0">
                <a:solidFill>
                  <a:prstClr val="white"/>
                </a:solidFill>
              </a:rPr>
              <a:t>Over-reliance on SABA continues despite increased risk</a:t>
            </a:r>
            <a:r>
              <a:rPr lang="en-US" sz="2800" b="1" baseline="30000" dirty="0">
                <a:solidFill>
                  <a:prstClr val="white"/>
                </a:solidFill>
              </a:rPr>
              <a:t>1-3</a:t>
            </a:r>
          </a:p>
        </p:txBody>
      </p:sp>
      <p:pic>
        <p:nvPicPr>
          <p:cNvPr id="11" name="Picture 10"/>
          <p:cNvPicPr>
            <a:picLocks noChangeAspect="1"/>
          </p:cNvPicPr>
          <p:nvPr/>
        </p:nvPicPr>
        <p:blipFill rotWithShape="1">
          <a:blip r:embed="rId4">
            <a:duotone>
              <a:schemeClr val="accent2">
                <a:shade val="45000"/>
                <a:satMod val="135000"/>
              </a:schemeClr>
              <a:prstClr val="white"/>
            </a:duotone>
          </a:blip>
          <a:srcRect r="82617" b="64806"/>
          <a:stretch/>
        </p:blipFill>
        <p:spPr>
          <a:xfrm rot="20770247">
            <a:off x="5817228" y="3230800"/>
            <a:ext cx="785855" cy="1480676"/>
          </a:xfrm>
          <a:prstGeom prst="rect">
            <a:avLst/>
          </a:prstGeom>
        </p:spPr>
      </p:pic>
    </p:spTree>
    <p:extLst>
      <p:ext uri="{BB962C8B-B14F-4D97-AF65-F5344CB8AC3E}">
        <p14:creationId xmlns:p14="http://schemas.microsoft.com/office/powerpoint/2010/main" val="3718607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EC8D9-01BF-49EC-995E-180F0D447635}"/>
              </a:ext>
            </a:extLst>
          </p:cNvPr>
          <p:cNvSpPr>
            <a:spLocks noGrp="1"/>
          </p:cNvSpPr>
          <p:nvPr>
            <p:ph idx="1"/>
          </p:nvPr>
        </p:nvSpPr>
        <p:spPr/>
        <p:txBody>
          <a:bodyPr>
            <a:normAutofit/>
          </a:bodyPr>
          <a:lstStyle/>
          <a:p>
            <a:pPr marL="0" indent="0">
              <a:buNone/>
            </a:pPr>
            <a:r>
              <a:rPr lang="en-US" sz="2400" dirty="0"/>
              <a:t>Primary end point</a:t>
            </a:r>
          </a:p>
          <a:p>
            <a:r>
              <a:rPr lang="en-US" sz="2400" dirty="0"/>
              <a:t>Bud-Form prn v </a:t>
            </a:r>
            <a:r>
              <a:rPr lang="en-US" sz="2400" dirty="0" err="1"/>
              <a:t>Turbutaline</a:t>
            </a:r>
            <a:r>
              <a:rPr lang="en-US" sz="2400" dirty="0"/>
              <a:t> prn – weeks of well controlled asthma 34.4 v 31.1% (OR 1.14, 95% CI 1.00-1.30, p=0.046)</a:t>
            </a:r>
          </a:p>
          <a:p>
            <a:r>
              <a:rPr lang="en-US" sz="2400" dirty="0"/>
              <a:t>Bud-Form prn v Budesonide BD – weeks of well controlled asthma 34.4 v 44.4%, OR 0.64, 95% CI 0.57-0.73 </a:t>
            </a:r>
          </a:p>
        </p:txBody>
      </p:sp>
      <p:sp>
        <p:nvSpPr>
          <p:cNvPr id="4" name="Title 3">
            <a:extLst>
              <a:ext uri="{FF2B5EF4-FFF2-40B4-BE49-F238E27FC236}">
                <a16:creationId xmlns:a16="http://schemas.microsoft.com/office/drawing/2014/main" id="{350FBD83-5C8B-4DAC-AC9D-F5CBEA1ACA10}"/>
              </a:ext>
            </a:extLst>
          </p:cNvPr>
          <p:cNvSpPr>
            <a:spLocks noGrp="1"/>
          </p:cNvSpPr>
          <p:nvPr>
            <p:ph type="title"/>
          </p:nvPr>
        </p:nvSpPr>
        <p:spPr/>
        <p:txBody>
          <a:bodyPr/>
          <a:lstStyle/>
          <a:p>
            <a:r>
              <a:rPr lang="en-US" dirty="0"/>
              <a:t>Results – Asthma controlled weeks</a:t>
            </a:r>
          </a:p>
        </p:txBody>
      </p:sp>
    </p:spTree>
    <p:extLst>
      <p:ext uri="{BB962C8B-B14F-4D97-AF65-F5344CB8AC3E}">
        <p14:creationId xmlns:p14="http://schemas.microsoft.com/office/powerpoint/2010/main" val="2208027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6746" y="381641"/>
            <a:ext cx="6371589" cy="716478"/>
          </a:xfrm>
          <a:prstGeom prst="rect">
            <a:avLst/>
          </a:prstGeom>
          <a:noFill/>
          <a:ln w="9525">
            <a:noFill/>
            <a:miter lim="800000"/>
            <a:headEnd/>
            <a:tailEnd/>
          </a:ln>
        </p:spPr>
        <p:txBody>
          <a:bodyPr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400" b="1" dirty="0" err="1">
                <a:solidFill>
                  <a:srgbClr val="FFFFFF"/>
                </a:solidFill>
                <a:latin typeface="Arial" charset="0"/>
              </a:rPr>
              <a:t>Overall Weeks of Well-Controlled Asthma, According to Data in the Electronic Diary.</a:t>
            </a:r>
            <a:endParaRPr lang="en-GB" sz="24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
        <p:nvSpPr>
          <p:cNvPr id="5124" name="Text Box 4"/>
          <p:cNvSpPr txBox="1">
            <a:spLocks noChangeArrowheads="1"/>
          </p:cNvSpPr>
          <p:nvPr/>
        </p:nvSpPr>
        <p:spPr bwMode="auto">
          <a:xfrm>
            <a:off x="1531483" y="6189119"/>
            <a:ext cx="6065917"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O’Byrne PM et al. N </a:t>
            </a:r>
            <a:r>
              <a:rPr lang="en-GB" sz="1089" b="1" dirty="0" err="1">
                <a:solidFill>
                  <a:srgbClr val="FFFFFF"/>
                </a:solidFill>
                <a:latin typeface="Arial" charset="0"/>
              </a:rPr>
              <a:t>Engl</a:t>
            </a:r>
            <a:r>
              <a:rPr lang="en-GB" sz="1089" b="1" dirty="0">
                <a:solidFill>
                  <a:srgbClr val="FFFFFF"/>
                </a:solidFill>
                <a:latin typeface="Arial" charset="0"/>
              </a:rPr>
              <a:t> J Med 2018;378:1865-1876</a:t>
            </a:r>
          </a:p>
        </p:txBody>
      </p:sp>
      <p:pic>
        <p:nvPicPr>
          <p:cNvPr id="6" name="Picture 5" descr="Image"/>
          <p:cNvPicPr>
            <a:picLocks noChangeAspect="1"/>
          </p:cNvPicPr>
          <p:nvPr/>
        </p:nvPicPr>
        <p:blipFill>
          <a:blip r:embed="rId4" cstate="print"/>
          <a:stretch>
            <a:fillRect/>
          </a:stretch>
        </p:blipFill>
        <p:spPr>
          <a:xfrm>
            <a:off x="1256512" y="1120562"/>
            <a:ext cx="6340889" cy="4811113"/>
          </a:xfrm>
          <a:prstGeom prst="rect">
            <a:avLst/>
          </a:prstGeom>
        </p:spPr>
      </p:pic>
    </p:spTree>
    <p:extLst>
      <p:ext uri="{BB962C8B-B14F-4D97-AF65-F5344CB8AC3E}">
        <p14:creationId xmlns:p14="http://schemas.microsoft.com/office/powerpoint/2010/main" val="146853868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60350"/>
            <a:ext cx="7488510" cy="792163"/>
          </a:xfrm>
        </p:spPr>
        <p:txBody>
          <a:bodyPr/>
          <a:lstStyle/>
          <a:p>
            <a:r>
              <a:rPr lang="en-US" dirty="0" smtClean="0"/>
              <a:t>GOLD 2018 </a:t>
            </a:r>
            <a:br>
              <a:rPr lang="en-US" dirty="0" smtClean="0"/>
            </a:br>
            <a:r>
              <a:rPr lang="en-US" dirty="0" smtClean="0"/>
              <a:t>- treatment recommendations</a:t>
            </a:r>
            <a:endParaRPr lang="en-US" dirty="0"/>
          </a:p>
        </p:txBody>
      </p:sp>
      <p:sp>
        <p:nvSpPr>
          <p:cNvPr id="3" name="Content Placeholder 2"/>
          <p:cNvSpPr>
            <a:spLocks noGrp="1"/>
          </p:cNvSpPr>
          <p:nvPr>
            <p:ph idx="1"/>
          </p:nvPr>
        </p:nvSpPr>
        <p:spPr>
          <a:xfrm>
            <a:off x="611560" y="1558765"/>
            <a:ext cx="7543800" cy="2446299"/>
          </a:xfrm>
        </p:spPr>
        <p:txBody>
          <a:bodyPr/>
          <a:lstStyle/>
          <a:p>
            <a:r>
              <a:rPr lang="en-US" sz="2000" b="1" dirty="0" smtClean="0">
                <a:solidFill>
                  <a:srgbClr val="FFC000"/>
                </a:solidFill>
              </a:rPr>
              <a:t>Group A</a:t>
            </a:r>
            <a:r>
              <a:rPr lang="en-US" sz="2000" dirty="0" smtClean="0"/>
              <a:t> (few exacerbations, less symptoms)</a:t>
            </a:r>
          </a:p>
          <a:p>
            <a:pPr lvl="1"/>
            <a:r>
              <a:rPr lang="en-US" sz="2000" dirty="0" smtClean="0"/>
              <a:t>Short-acting bronchodilators</a:t>
            </a:r>
          </a:p>
          <a:p>
            <a:pPr lvl="1"/>
            <a:endParaRPr lang="en-US" sz="2000" dirty="0"/>
          </a:p>
          <a:p>
            <a:r>
              <a:rPr lang="en-US" sz="2000" b="1" dirty="0" smtClean="0">
                <a:solidFill>
                  <a:srgbClr val="FFC000"/>
                </a:solidFill>
              </a:rPr>
              <a:t>Group B</a:t>
            </a:r>
            <a:r>
              <a:rPr lang="en-US" sz="2000" dirty="0" smtClean="0"/>
              <a:t> (few exacerbations, more symptoms)</a:t>
            </a:r>
          </a:p>
          <a:p>
            <a:pPr lvl="1"/>
            <a:r>
              <a:rPr lang="en-US" sz="2000" dirty="0" smtClean="0"/>
              <a:t>LABA or LAMA  	</a:t>
            </a:r>
            <a:r>
              <a:rPr lang="en-US" sz="2000" dirty="0"/>
              <a:t> </a:t>
            </a:r>
            <a:r>
              <a:rPr lang="en-US" sz="2000" dirty="0" smtClean="0"/>
              <a:t>  (if </a:t>
            </a:r>
            <a:r>
              <a:rPr lang="en-US" sz="2000" dirty="0"/>
              <a:t>persistent symptoms</a:t>
            </a:r>
            <a:r>
              <a:rPr lang="en-US" sz="2000" dirty="0" smtClean="0"/>
              <a:t>) </a:t>
            </a:r>
            <a:r>
              <a:rPr lang="en-US" sz="2000" dirty="0" smtClean="0">
                <a:solidFill>
                  <a:srgbClr val="00B0F0"/>
                </a:solidFill>
              </a:rPr>
              <a:t>LABA and LAMA</a:t>
            </a:r>
          </a:p>
          <a:p>
            <a:pPr marL="457200" lvl="1" indent="0">
              <a:buNone/>
            </a:pPr>
            <a:endParaRPr lang="en-US" sz="2000" dirty="0"/>
          </a:p>
          <a:p>
            <a:r>
              <a:rPr lang="en-US" sz="2000" b="1" dirty="0" smtClean="0">
                <a:solidFill>
                  <a:srgbClr val="FFC000"/>
                </a:solidFill>
              </a:rPr>
              <a:t>Group C</a:t>
            </a:r>
            <a:r>
              <a:rPr lang="en-US" sz="2000" dirty="0" smtClean="0"/>
              <a:t> (frequent exacerbations, less symptoms)</a:t>
            </a:r>
          </a:p>
          <a:p>
            <a:pPr lvl="1"/>
            <a:r>
              <a:rPr lang="en-US" sz="2000" dirty="0" smtClean="0"/>
              <a:t>LAMA first	(if more exacerbations) </a:t>
            </a:r>
            <a:r>
              <a:rPr lang="en-US" sz="2000" dirty="0" smtClean="0">
                <a:solidFill>
                  <a:srgbClr val="00B0F0"/>
                </a:solidFill>
              </a:rPr>
              <a:t>LABA and LAMA</a:t>
            </a:r>
            <a:r>
              <a:rPr lang="en-US" sz="2000" dirty="0" smtClean="0"/>
              <a:t>; possibly LABA and </a:t>
            </a:r>
            <a:r>
              <a:rPr lang="en-US" sz="2000" dirty="0" smtClean="0">
                <a:solidFill>
                  <a:srgbClr val="FF0000"/>
                </a:solidFill>
              </a:rPr>
              <a:t>ICS</a:t>
            </a:r>
          </a:p>
          <a:p>
            <a:pPr lvl="1"/>
            <a:endParaRPr lang="en-US" sz="2000" dirty="0"/>
          </a:p>
          <a:p>
            <a:r>
              <a:rPr lang="en-US" sz="2000" b="1" dirty="0" smtClean="0">
                <a:solidFill>
                  <a:srgbClr val="FFC000"/>
                </a:solidFill>
              </a:rPr>
              <a:t>Group D</a:t>
            </a:r>
            <a:r>
              <a:rPr lang="en-US" sz="2000" dirty="0" smtClean="0"/>
              <a:t> (frequent exacerbations and more symptoms)</a:t>
            </a:r>
          </a:p>
          <a:p>
            <a:pPr lvl="1"/>
            <a:r>
              <a:rPr lang="en-US" sz="2000" dirty="0" smtClean="0"/>
              <a:t>LABA and LAMA 	       (if more exacerbations) </a:t>
            </a:r>
            <a:r>
              <a:rPr lang="en-US" sz="2000" dirty="0" smtClean="0">
                <a:solidFill>
                  <a:srgbClr val="00B0F0"/>
                </a:solidFill>
              </a:rPr>
              <a:t>LABA and LAMA </a:t>
            </a:r>
            <a:r>
              <a:rPr lang="en-US" sz="2000" dirty="0" smtClean="0"/>
              <a:t>and </a:t>
            </a:r>
            <a:r>
              <a:rPr lang="en-US" sz="2000" dirty="0" smtClean="0">
                <a:solidFill>
                  <a:srgbClr val="FF0000"/>
                </a:solidFill>
              </a:rPr>
              <a:t>ICS</a:t>
            </a:r>
            <a:endParaRPr lang="en-US" sz="2000" dirty="0">
              <a:solidFill>
                <a:srgbClr val="FF0000"/>
              </a:solidFill>
            </a:endParaRPr>
          </a:p>
        </p:txBody>
      </p:sp>
      <p:sp>
        <p:nvSpPr>
          <p:cNvPr id="4" name="Right Arrow 3"/>
          <p:cNvSpPr/>
          <p:nvPr/>
        </p:nvSpPr>
        <p:spPr>
          <a:xfrm>
            <a:off x="2987824" y="3140968"/>
            <a:ext cx="546497" cy="14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807493" y="4221088"/>
            <a:ext cx="546497" cy="14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184735" y="5660725"/>
            <a:ext cx="595177" cy="14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551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LABA+LAMA &gt;LABA or LAMA</a:t>
            </a:r>
            <a:endParaRPr lang="en-NZ"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08" t="21677" r="13168" b="14223"/>
          <a:stretch/>
        </p:blipFill>
        <p:spPr bwMode="auto">
          <a:xfrm>
            <a:off x="323528" y="1700808"/>
            <a:ext cx="8464348" cy="462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42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LABA +LAMA vs LAMA </a:t>
            </a:r>
            <a:r>
              <a:rPr lang="en-NZ" sz="2800" dirty="0" smtClean="0"/>
              <a:t>(</a:t>
            </a:r>
            <a:r>
              <a:rPr lang="en-NZ" sz="2800" dirty="0" err="1" smtClean="0"/>
              <a:t>Indacaterol</a:t>
            </a:r>
            <a:r>
              <a:rPr lang="en-NZ" sz="2800" dirty="0" smtClean="0"/>
              <a:t> + </a:t>
            </a:r>
            <a:r>
              <a:rPr lang="en-NZ" sz="2800" dirty="0" err="1" smtClean="0"/>
              <a:t>glycopyrronium</a:t>
            </a:r>
            <a:r>
              <a:rPr lang="en-NZ" sz="2800" dirty="0" smtClean="0"/>
              <a:t> vs </a:t>
            </a:r>
            <a:r>
              <a:rPr lang="en-NZ" sz="2800" dirty="0" err="1" smtClean="0"/>
              <a:t>tiotropium</a:t>
            </a:r>
            <a:r>
              <a:rPr lang="en-NZ" sz="2800" dirty="0" smtClean="0"/>
              <a:t>)</a:t>
            </a:r>
            <a:endParaRPr lang="en-NZ"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46" t="21047" r="13083" b="16591"/>
          <a:stretch/>
        </p:blipFill>
        <p:spPr bwMode="auto">
          <a:xfrm>
            <a:off x="539552" y="1628800"/>
            <a:ext cx="814410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541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2631"/>
          <a:stretch/>
        </p:blipFill>
        <p:spPr>
          <a:xfrm>
            <a:off x="12593" y="1556792"/>
            <a:ext cx="9144000" cy="4357991"/>
          </a:xfrm>
          <a:prstGeom prst="rect">
            <a:avLst/>
          </a:prstGeom>
        </p:spPr>
      </p:pic>
      <p:sp>
        <p:nvSpPr>
          <p:cNvPr id="3" name="Title 2"/>
          <p:cNvSpPr>
            <a:spLocks noGrp="1"/>
          </p:cNvSpPr>
          <p:nvPr>
            <p:ph type="title"/>
          </p:nvPr>
        </p:nvSpPr>
        <p:spPr/>
        <p:txBody>
          <a:bodyPr/>
          <a:lstStyle/>
          <a:p>
            <a:r>
              <a:rPr lang="en-NZ" sz="3600" dirty="0" smtClean="0"/>
              <a:t>LABA+LAMA &gt;LAMA&gt;LABA </a:t>
            </a:r>
            <a:r>
              <a:rPr lang="en-NZ" sz="3600" dirty="0" err="1" smtClean="0"/>
              <a:t>wrt</a:t>
            </a:r>
            <a:r>
              <a:rPr lang="en-NZ" sz="3600" dirty="0" smtClean="0"/>
              <a:t> Lung </a:t>
            </a:r>
            <a:r>
              <a:rPr lang="en-NZ" sz="3600" dirty="0" err="1" smtClean="0"/>
              <a:t>Fn</a:t>
            </a:r>
            <a:endParaRPr lang="en-NZ" sz="3600" dirty="0"/>
          </a:p>
        </p:txBody>
      </p:sp>
    </p:spTree>
    <p:extLst>
      <p:ext uri="{BB962C8B-B14F-4D97-AF65-F5344CB8AC3E}">
        <p14:creationId xmlns:p14="http://schemas.microsoft.com/office/powerpoint/2010/main" val="143187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Spiriva vs </a:t>
            </a:r>
            <a:r>
              <a:rPr lang="en-NZ" dirty="0" err="1" smtClean="0"/>
              <a:t>Seretide</a:t>
            </a:r>
            <a:r>
              <a:rPr lang="en-NZ" dirty="0" smtClean="0"/>
              <a:t> on exacerbation rate COPD</a:t>
            </a:r>
            <a:endParaRPr lang="en-NZ"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75" t="21379" r="13168" b="13776"/>
          <a:stretch/>
        </p:blipFill>
        <p:spPr bwMode="auto">
          <a:xfrm>
            <a:off x="683568" y="1700808"/>
            <a:ext cx="7772400" cy="432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629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9722"/>
          <a:stretch/>
        </p:blipFill>
        <p:spPr>
          <a:xfrm>
            <a:off x="28250" y="1556792"/>
            <a:ext cx="9144000" cy="4550746"/>
          </a:xfrm>
          <a:prstGeom prst="rect">
            <a:avLst/>
          </a:prstGeom>
        </p:spPr>
      </p:pic>
      <p:sp>
        <p:nvSpPr>
          <p:cNvPr id="5" name="Title 4"/>
          <p:cNvSpPr>
            <a:spLocks noGrp="1"/>
          </p:cNvSpPr>
          <p:nvPr>
            <p:ph type="title"/>
          </p:nvPr>
        </p:nvSpPr>
        <p:spPr/>
        <p:txBody>
          <a:bodyPr/>
          <a:lstStyle/>
          <a:p>
            <a:r>
              <a:rPr lang="en-NZ" dirty="0" smtClean="0"/>
              <a:t>LABA/LAMA improves FEV1 &gt; ICS/LABA in COPD</a:t>
            </a:r>
            <a:endParaRPr lang="en-NZ" dirty="0"/>
          </a:p>
        </p:txBody>
      </p:sp>
    </p:spTree>
    <p:extLst>
      <p:ext uri="{BB962C8B-B14F-4D97-AF65-F5344CB8AC3E}">
        <p14:creationId xmlns:p14="http://schemas.microsoft.com/office/powerpoint/2010/main" val="548347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671638" y="1484313"/>
            <a:ext cx="7472362"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451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95" y="6309320"/>
            <a:ext cx="6895827"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639457"/>
            <a:ext cx="4464496" cy="466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lstStyle/>
          <a:p>
            <a:r>
              <a:rPr lang="en-US" sz="3200" dirty="0" err="1" smtClean="0"/>
              <a:t>Indacaterol</a:t>
            </a:r>
            <a:r>
              <a:rPr lang="en-US" sz="3200" dirty="0" smtClean="0"/>
              <a:t> + </a:t>
            </a:r>
            <a:r>
              <a:rPr lang="en-US" sz="3200" dirty="0" err="1" smtClean="0"/>
              <a:t>Glycopyronium</a:t>
            </a:r>
            <a:r>
              <a:rPr lang="en-US" sz="3200" dirty="0" smtClean="0"/>
              <a:t> vs monotherapy and </a:t>
            </a:r>
            <a:r>
              <a:rPr lang="en-US" sz="3200" dirty="0" err="1" smtClean="0"/>
              <a:t>tiotropium</a:t>
            </a:r>
            <a:r>
              <a:rPr lang="en-US" sz="3200" dirty="0" smtClean="0"/>
              <a:t>- FEV</a:t>
            </a:r>
            <a:r>
              <a:rPr lang="en-US" sz="2000" dirty="0" smtClean="0"/>
              <a:t>1</a:t>
            </a:r>
            <a:endParaRPr lang="en-NZ" sz="2000" dirty="0"/>
          </a:p>
        </p:txBody>
      </p:sp>
    </p:spTree>
    <p:extLst>
      <p:ext uri="{BB962C8B-B14F-4D97-AF65-F5344CB8AC3E}">
        <p14:creationId xmlns:p14="http://schemas.microsoft.com/office/powerpoint/2010/main" val="2827697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1653"/>
          <a:stretch/>
        </p:blipFill>
        <p:spPr>
          <a:xfrm>
            <a:off x="0" y="1484784"/>
            <a:ext cx="9144000" cy="5068111"/>
          </a:xfrm>
          <a:prstGeom prst="rect">
            <a:avLst/>
          </a:prstGeom>
        </p:spPr>
      </p:pic>
    </p:spTree>
    <p:extLst>
      <p:ext uri="{BB962C8B-B14F-4D97-AF65-F5344CB8AC3E}">
        <p14:creationId xmlns:p14="http://schemas.microsoft.com/office/powerpoint/2010/main" val="636051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smtClean="0"/>
              <a:t>What about </a:t>
            </a:r>
            <a:r>
              <a:rPr lang="en-NZ" sz="4000" dirty="0" err="1" smtClean="0"/>
              <a:t>neutrophilic</a:t>
            </a:r>
            <a:r>
              <a:rPr lang="en-NZ" sz="4000" dirty="0" smtClean="0"/>
              <a:t> bronchitis?</a:t>
            </a:r>
            <a:endParaRPr lang="en-NZ" sz="4000"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96" t="21230" r="13540" b="13180"/>
          <a:stretch/>
        </p:blipFill>
        <p:spPr bwMode="auto">
          <a:xfrm>
            <a:off x="539552" y="1527584"/>
            <a:ext cx="8231954" cy="463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385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1925" y="1684338"/>
            <a:ext cx="1331913" cy="400050"/>
          </a:xfrm>
          <a:prstGeom prst="rect">
            <a:avLst/>
          </a:prstGeom>
        </p:spPr>
        <p:txBody>
          <a:bodyPr wrap="none">
            <a:spAutoFit/>
          </a:bodyPr>
          <a:lstStyle/>
          <a:p>
            <a:pPr fontAlgn="base">
              <a:spcBef>
                <a:spcPct val="0"/>
              </a:spcBef>
              <a:spcAft>
                <a:spcPct val="0"/>
              </a:spcAft>
              <a:defRPr/>
            </a:pPr>
            <a:r>
              <a:rPr lang="en-NZ" sz="2000" dirty="0">
                <a:solidFill>
                  <a:srgbClr val="000000"/>
                </a:solidFill>
                <a:latin typeface="Candara"/>
                <a:ea typeface="+mj-ea"/>
                <a:cs typeface="+mj-cs"/>
              </a:rPr>
              <a:t>EMBRACE</a:t>
            </a:r>
            <a:r>
              <a:rPr lang="en-NZ" sz="2000" dirty="0">
                <a:solidFill>
                  <a:srgbClr val="FFFFFF"/>
                </a:solidFill>
                <a:latin typeface="Candara"/>
                <a:ea typeface="+mj-ea"/>
                <a:cs typeface="+mj-cs"/>
              </a:rPr>
              <a:t> </a:t>
            </a:r>
            <a:endParaRPr lang="en-NZ" sz="1400" dirty="0">
              <a:solidFill>
                <a:srgbClr val="000000"/>
              </a:solidFill>
              <a:latin typeface="Arial" charset="0"/>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2006600"/>
            <a:ext cx="30988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084388"/>
            <a:ext cx="2957512" cy="1909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4625975"/>
            <a:ext cx="3024188" cy="1800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6375400" y="1609725"/>
            <a:ext cx="673100" cy="400050"/>
          </a:xfrm>
          <a:prstGeom prst="rect">
            <a:avLst/>
          </a:prstGeom>
        </p:spPr>
        <p:txBody>
          <a:bodyPr wrap="none">
            <a:spAutoFit/>
          </a:bodyPr>
          <a:lstStyle/>
          <a:p>
            <a:pPr fontAlgn="base">
              <a:spcBef>
                <a:spcPct val="0"/>
              </a:spcBef>
              <a:spcAft>
                <a:spcPct val="0"/>
              </a:spcAft>
              <a:defRPr/>
            </a:pPr>
            <a:r>
              <a:rPr lang="en-NZ" sz="2000" dirty="0">
                <a:solidFill>
                  <a:srgbClr val="000000"/>
                </a:solidFill>
                <a:latin typeface="Candara"/>
                <a:ea typeface="+mj-ea"/>
                <a:cs typeface="+mj-cs"/>
              </a:rPr>
              <a:t>BAT</a:t>
            </a:r>
            <a:r>
              <a:rPr lang="en-NZ" sz="2000" dirty="0">
                <a:solidFill>
                  <a:srgbClr val="FFFFFF"/>
                </a:solidFill>
                <a:latin typeface="Candara"/>
                <a:ea typeface="+mj-ea"/>
                <a:cs typeface="+mj-cs"/>
              </a:rPr>
              <a:t> </a:t>
            </a:r>
            <a:endParaRPr lang="en-NZ" sz="1400" dirty="0">
              <a:solidFill>
                <a:srgbClr val="000000"/>
              </a:solidFill>
              <a:latin typeface="Arial" charset="0"/>
            </a:endParaRPr>
          </a:p>
        </p:txBody>
      </p:sp>
      <p:sp>
        <p:nvSpPr>
          <p:cNvPr id="16" name="Rectangle 15"/>
          <p:cNvSpPr/>
          <p:nvPr/>
        </p:nvSpPr>
        <p:spPr>
          <a:xfrm>
            <a:off x="1801813" y="4225925"/>
            <a:ext cx="911225" cy="400050"/>
          </a:xfrm>
          <a:prstGeom prst="rect">
            <a:avLst/>
          </a:prstGeom>
        </p:spPr>
        <p:txBody>
          <a:bodyPr wrap="none">
            <a:spAutoFit/>
          </a:bodyPr>
          <a:lstStyle/>
          <a:p>
            <a:pPr fontAlgn="base">
              <a:spcBef>
                <a:spcPct val="0"/>
              </a:spcBef>
              <a:spcAft>
                <a:spcPct val="0"/>
              </a:spcAft>
              <a:defRPr/>
            </a:pPr>
            <a:r>
              <a:rPr lang="en-NZ" sz="2000" dirty="0">
                <a:solidFill>
                  <a:srgbClr val="000000"/>
                </a:solidFill>
                <a:latin typeface="Candara"/>
                <a:ea typeface="+mj-ea"/>
                <a:cs typeface="+mj-cs"/>
              </a:rPr>
              <a:t>BLESS</a:t>
            </a:r>
            <a:r>
              <a:rPr lang="en-NZ" sz="2000" dirty="0">
                <a:solidFill>
                  <a:srgbClr val="FFFFFF"/>
                </a:solidFill>
                <a:latin typeface="Candara"/>
                <a:ea typeface="+mj-ea"/>
                <a:cs typeface="+mj-cs"/>
              </a:rPr>
              <a:t> </a:t>
            </a:r>
            <a:endParaRPr lang="en-NZ" sz="1400" dirty="0">
              <a:solidFill>
                <a:srgbClr val="000000"/>
              </a:solidFill>
              <a:latin typeface="Arial" charset="0"/>
            </a:endParaRPr>
          </a:p>
        </p:txBody>
      </p:sp>
      <p:sp>
        <p:nvSpPr>
          <p:cNvPr id="17" name="Rectangle 16"/>
          <p:cNvSpPr/>
          <p:nvPr/>
        </p:nvSpPr>
        <p:spPr>
          <a:xfrm>
            <a:off x="6367463" y="4248150"/>
            <a:ext cx="592137" cy="400050"/>
          </a:xfrm>
          <a:prstGeom prst="rect">
            <a:avLst/>
          </a:prstGeom>
        </p:spPr>
        <p:txBody>
          <a:bodyPr wrap="none">
            <a:spAutoFit/>
          </a:bodyPr>
          <a:lstStyle/>
          <a:p>
            <a:pPr fontAlgn="base">
              <a:spcBef>
                <a:spcPct val="0"/>
              </a:spcBef>
              <a:spcAft>
                <a:spcPct val="0"/>
              </a:spcAft>
              <a:defRPr/>
            </a:pPr>
            <a:r>
              <a:rPr lang="en-NZ" sz="2000" dirty="0">
                <a:solidFill>
                  <a:srgbClr val="000000"/>
                </a:solidFill>
                <a:latin typeface="Candara"/>
                <a:ea typeface="+mj-ea"/>
                <a:cs typeface="+mj-cs"/>
              </a:rPr>
              <a:t>BIS</a:t>
            </a:r>
            <a:r>
              <a:rPr lang="en-NZ" sz="2000" dirty="0">
                <a:solidFill>
                  <a:srgbClr val="FFFFFF"/>
                </a:solidFill>
                <a:latin typeface="Candara"/>
                <a:ea typeface="+mj-ea"/>
                <a:cs typeface="+mj-cs"/>
              </a:rPr>
              <a:t> </a:t>
            </a:r>
            <a:endParaRPr lang="en-NZ" sz="1400" dirty="0">
              <a:solidFill>
                <a:srgbClr val="000000"/>
              </a:solidFill>
              <a:latin typeface="Arial" charset="0"/>
            </a:endParaRPr>
          </a:p>
        </p:txBody>
      </p:sp>
      <p:pic>
        <p:nvPicPr>
          <p:cNvPr id="286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1288" y="4625975"/>
            <a:ext cx="2884487"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2" name="Title 2"/>
          <p:cNvSpPr>
            <a:spLocks noGrp="1"/>
          </p:cNvSpPr>
          <p:nvPr>
            <p:ph type="title" idx="4294967295"/>
          </p:nvPr>
        </p:nvSpPr>
        <p:spPr>
          <a:xfrm>
            <a:off x="0" y="188913"/>
            <a:ext cx="7972425" cy="1079500"/>
          </a:xfrm>
        </p:spPr>
        <p:txBody>
          <a:bodyPr/>
          <a:lstStyle/>
          <a:p>
            <a:r>
              <a:rPr lang="en-NZ" altLang="en-US" smtClean="0"/>
              <a:t>Time to first exacerbation</a:t>
            </a:r>
          </a:p>
        </p:txBody>
      </p:sp>
    </p:spTree>
    <p:extLst>
      <p:ext uri="{BB962C8B-B14F-4D97-AF65-F5344CB8AC3E}">
        <p14:creationId xmlns:p14="http://schemas.microsoft.com/office/powerpoint/2010/main" val="1286176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5724525" y="3933825"/>
            <a:ext cx="27368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hlink"/>
              </a:buClr>
              <a:buSzPct val="55000"/>
              <a:buFont typeface="Wingdings" charset="2"/>
              <a:buChar char="n"/>
              <a:defRPr sz="2800">
                <a:solidFill>
                  <a:schemeClr val="tx1"/>
                </a:solidFill>
                <a:latin typeface="Tahoma" charset="0"/>
                <a:ea typeface="ＭＳ Ｐゴシック" charset="-128"/>
              </a:defRPr>
            </a:lvl2pPr>
            <a:lvl3pPr marL="1143000" indent="-228600">
              <a:spcBef>
                <a:spcPct val="20000"/>
              </a:spcBef>
              <a:buClr>
                <a:schemeClr val="folHlink"/>
              </a:buClr>
              <a:buSzPct val="50000"/>
              <a:buFont typeface="Wingdings" charset="2"/>
              <a:buChar char="n"/>
              <a:defRPr sz="2400">
                <a:solidFill>
                  <a:schemeClr val="tx1"/>
                </a:solidFill>
                <a:latin typeface="Tahoma" charset="0"/>
                <a:ea typeface="ＭＳ Ｐゴシック" charset="-128"/>
              </a:defRPr>
            </a:lvl3pPr>
            <a:lvl4pPr marL="1600200" indent="-228600">
              <a:spcBef>
                <a:spcPct val="20000"/>
              </a:spcBef>
              <a:buClr>
                <a:schemeClr val="accent2"/>
              </a:buClr>
              <a:buSzPct val="55000"/>
              <a:buFont typeface="Wingdings" charset="2"/>
              <a:buChar char="n"/>
              <a:defRPr sz="2000">
                <a:solidFill>
                  <a:schemeClr val="tx1"/>
                </a:solidFill>
                <a:latin typeface="Tahoma" charset="0"/>
                <a:ea typeface="ＭＳ Ｐゴシック" charset="-128"/>
              </a:defRPr>
            </a:lvl4pPr>
            <a:lvl5pPr marL="2057400" indent="-228600">
              <a:spcBef>
                <a:spcPct val="20000"/>
              </a:spcBef>
              <a:buClr>
                <a:schemeClr val="accent1"/>
              </a:buClr>
              <a:buSzPct val="50000"/>
              <a:buFont typeface="Wingdings" charset="2"/>
              <a:buChar char="n"/>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9pPr>
          </a:lstStyle>
          <a:p>
            <a:pPr fontAlgn="base">
              <a:spcBef>
                <a:spcPct val="50000"/>
              </a:spcBef>
              <a:spcAft>
                <a:spcPct val="0"/>
              </a:spcAft>
              <a:buClrTx/>
              <a:buSzTx/>
              <a:buFontTx/>
              <a:buNone/>
            </a:pPr>
            <a:r>
              <a:rPr lang="en-NZ" altLang="en-US" sz="2400">
                <a:solidFill>
                  <a:srgbClr val="000000"/>
                </a:solidFill>
                <a:latin typeface="Candara" pitchFamily="34" charset="0"/>
              </a:rPr>
              <a:t>FEV1</a:t>
            </a:r>
          </a:p>
          <a:p>
            <a:pPr fontAlgn="base">
              <a:spcBef>
                <a:spcPct val="50000"/>
              </a:spcBef>
              <a:spcAft>
                <a:spcPct val="0"/>
              </a:spcAft>
              <a:buClrTx/>
              <a:buSzTx/>
              <a:buFontTx/>
              <a:buChar char="•"/>
            </a:pPr>
            <a:r>
              <a:rPr lang="en-NZ" altLang="en-US" sz="2400">
                <a:solidFill>
                  <a:srgbClr val="000000"/>
                </a:solidFill>
                <a:latin typeface="Candara" pitchFamily="34" charset="0"/>
              </a:rPr>
              <a:t> 20 ml (p=0.01)</a:t>
            </a:r>
            <a:endParaRPr lang="en-GB" altLang="en-US" sz="2400">
              <a:solidFill>
                <a:srgbClr val="000000"/>
              </a:solidFill>
              <a:latin typeface="Candara" pitchFamily="34" charset="0"/>
            </a:endParaRPr>
          </a:p>
        </p:txBody>
      </p:sp>
      <p:sp>
        <p:nvSpPr>
          <p:cNvPr id="29699" name="TextBox 1"/>
          <p:cNvSpPr txBox="1">
            <a:spLocks noChangeArrowheads="1"/>
          </p:cNvSpPr>
          <p:nvPr/>
        </p:nvSpPr>
        <p:spPr bwMode="auto">
          <a:xfrm>
            <a:off x="5508625" y="6165850"/>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hlink"/>
              </a:buClr>
              <a:buSzPct val="55000"/>
              <a:buFont typeface="Wingdings" charset="2"/>
              <a:buChar char="n"/>
              <a:defRPr sz="2800">
                <a:solidFill>
                  <a:schemeClr val="tx1"/>
                </a:solidFill>
                <a:latin typeface="Tahoma" charset="0"/>
                <a:ea typeface="ＭＳ Ｐゴシック" charset="-128"/>
              </a:defRPr>
            </a:lvl2pPr>
            <a:lvl3pPr marL="1143000" indent="-228600">
              <a:spcBef>
                <a:spcPct val="20000"/>
              </a:spcBef>
              <a:buClr>
                <a:schemeClr val="folHlink"/>
              </a:buClr>
              <a:buSzPct val="50000"/>
              <a:buFont typeface="Wingdings" charset="2"/>
              <a:buChar char="n"/>
              <a:defRPr sz="2400">
                <a:solidFill>
                  <a:schemeClr val="tx1"/>
                </a:solidFill>
                <a:latin typeface="Tahoma" charset="0"/>
                <a:ea typeface="ＭＳ Ｐゴシック" charset="-128"/>
              </a:defRPr>
            </a:lvl3pPr>
            <a:lvl4pPr marL="1600200" indent="-228600">
              <a:spcBef>
                <a:spcPct val="20000"/>
              </a:spcBef>
              <a:buClr>
                <a:schemeClr val="accent2"/>
              </a:buClr>
              <a:buSzPct val="55000"/>
              <a:buFont typeface="Wingdings" charset="2"/>
              <a:buChar char="n"/>
              <a:defRPr sz="2000">
                <a:solidFill>
                  <a:schemeClr val="tx1"/>
                </a:solidFill>
                <a:latin typeface="Tahoma" charset="0"/>
                <a:ea typeface="ＭＳ Ｐゴシック" charset="-128"/>
              </a:defRPr>
            </a:lvl4pPr>
            <a:lvl5pPr marL="2057400" indent="-228600">
              <a:spcBef>
                <a:spcPct val="20000"/>
              </a:spcBef>
              <a:buClr>
                <a:schemeClr val="accent1"/>
              </a:buClr>
              <a:buSzPct val="50000"/>
              <a:buFont typeface="Wingdings" charset="2"/>
              <a:buChar char="n"/>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NZ" altLang="en-US" sz="1800">
                <a:solidFill>
                  <a:srgbClr val="000000"/>
                </a:solidFill>
                <a:latin typeface="Candara" pitchFamily="34" charset="0"/>
              </a:rPr>
              <a:t>Wu et al. Respir</a:t>
            </a:r>
            <a:r>
              <a:rPr lang="en-US" altLang="en-US" sz="1800">
                <a:solidFill>
                  <a:srgbClr val="000000"/>
                </a:solidFill>
                <a:latin typeface="Candara" pitchFamily="34" charset="0"/>
              </a:rPr>
              <a:t>ology 2014</a:t>
            </a:r>
            <a:r>
              <a:rPr lang="en-NZ" altLang="en-US" sz="1800">
                <a:solidFill>
                  <a:srgbClr val="000000"/>
                </a:solidFill>
                <a:latin typeface="Candara" pitchFamily="34" charset="0"/>
              </a:rPr>
              <a:t>;</a:t>
            </a:r>
            <a:r>
              <a:rPr lang="en-US" altLang="en-US" sz="1800">
                <a:solidFill>
                  <a:srgbClr val="000000"/>
                </a:solidFill>
                <a:latin typeface="Candara" pitchFamily="34" charset="0"/>
              </a:rPr>
              <a:t>19</a:t>
            </a:r>
            <a:r>
              <a:rPr lang="en-NZ" altLang="en-US" sz="1800">
                <a:solidFill>
                  <a:srgbClr val="000000"/>
                </a:solidFill>
                <a:latin typeface="Candara" pitchFamily="34" charset="0"/>
              </a:rPr>
              <a:t>:</a:t>
            </a:r>
            <a:r>
              <a:rPr lang="en-US" altLang="en-US" sz="1800">
                <a:solidFill>
                  <a:srgbClr val="000000"/>
                </a:solidFill>
                <a:latin typeface="Candara" pitchFamily="34" charset="0"/>
              </a:rPr>
              <a:t>321</a:t>
            </a:r>
            <a:endParaRPr lang="en-NZ" altLang="en-US" sz="1800">
              <a:solidFill>
                <a:srgbClr val="000000"/>
              </a:solidFill>
              <a:latin typeface="Candara" pitchFamily="34" charset="0"/>
            </a:endParaRPr>
          </a:p>
        </p:txBody>
      </p:sp>
      <p:pic>
        <p:nvPicPr>
          <p:cNvPr id="297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42481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itle 1"/>
          <p:cNvSpPr>
            <a:spLocks noGrp="1"/>
          </p:cNvSpPr>
          <p:nvPr>
            <p:ph type="title" idx="4294967295"/>
          </p:nvPr>
        </p:nvSpPr>
        <p:spPr>
          <a:xfrm>
            <a:off x="0" y="260350"/>
            <a:ext cx="6840538" cy="792163"/>
          </a:xfrm>
        </p:spPr>
        <p:txBody>
          <a:bodyPr/>
          <a:lstStyle/>
          <a:p>
            <a:r>
              <a:rPr lang="en-NZ" altLang="en-US" smtClean="0"/>
              <a:t>Lung function</a:t>
            </a:r>
          </a:p>
        </p:txBody>
      </p:sp>
    </p:spTree>
    <p:extLst>
      <p:ext uri="{BB962C8B-B14F-4D97-AF65-F5344CB8AC3E}">
        <p14:creationId xmlns:p14="http://schemas.microsoft.com/office/powerpoint/2010/main" val="3356841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349500"/>
            <a:ext cx="42481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p:cNvSpPr txBox="1">
            <a:spLocks noChangeArrowheads="1"/>
          </p:cNvSpPr>
          <p:nvPr/>
        </p:nvSpPr>
        <p:spPr bwMode="auto">
          <a:xfrm>
            <a:off x="5724525" y="3933825"/>
            <a:ext cx="27368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hlink"/>
              </a:buClr>
              <a:buSzPct val="55000"/>
              <a:buFont typeface="Wingdings" charset="2"/>
              <a:buChar char="n"/>
              <a:defRPr sz="2800">
                <a:solidFill>
                  <a:schemeClr val="tx1"/>
                </a:solidFill>
                <a:latin typeface="Tahoma" charset="0"/>
                <a:ea typeface="ＭＳ Ｐゴシック" charset="-128"/>
              </a:defRPr>
            </a:lvl2pPr>
            <a:lvl3pPr marL="1143000" indent="-228600">
              <a:spcBef>
                <a:spcPct val="20000"/>
              </a:spcBef>
              <a:buClr>
                <a:schemeClr val="folHlink"/>
              </a:buClr>
              <a:buSzPct val="50000"/>
              <a:buFont typeface="Wingdings" charset="2"/>
              <a:buChar char="n"/>
              <a:defRPr sz="2400">
                <a:solidFill>
                  <a:schemeClr val="tx1"/>
                </a:solidFill>
                <a:latin typeface="Tahoma" charset="0"/>
                <a:ea typeface="ＭＳ Ｐゴシック" charset="-128"/>
              </a:defRPr>
            </a:lvl3pPr>
            <a:lvl4pPr marL="1600200" indent="-228600">
              <a:spcBef>
                <a:spcPct val="20000"/>
              </a:spcBef>
              <a:buClr>
                <a:schemeClr val="accent2"/>
              </a:buClr>
              <a:buSzPct val="55000"/>
              <a:buFont typeface="Wingdings" charset="2"/>
              <a:buChar char="n"/>
              <a:defRPr sz="2000">
                <a:solidFill>
                  <a:schemeClr val="tx1"/>
                </a:solidFill>
                <a:latin typeface="Tahoma" charset="0"/>
                <a:ea typeface="ＭＳ Ｐゴシック" charset="-128"/>
              </a:defRPr>
            </a:lvl4pPr>
            <a:lvl5pPr marL="2057400" indent="-228600">
              <a:spcBef>
                <a:spcPct val="20000"/>
              </a:spcBef>
              <a:buClr>
                <a:schemeClr val="accent1"/>
              </a:buClr>
              <a:buSzPct val="50000"/>
              <a:buFont typeface="Wingdings" charset="2"/>
              <a:buChar char="n"/>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9pPr>
          </a:lstStyle>
          <a:p>
            <a:pPr fontAlgn="base">
              <a:spcBef>
                <a:spcPct val="50000"/>
              </a:spcBef>
              <a:spcAft>
                <a:spcPct val="0"/>
              </a:spcAft>
              <a:buClrTx/>
              <a:buSzTx/>
              <a:buFontTx/>
              <a:buNone/>
            </a:pPr>
            <a:r>
              <a:rPr lang="en-NZ" altLang="en-US" sz="2400">
                <a:solidFill>
                  <a:srgbClr val="000000"/>
                </a:solidFill>
                <a:latin typeface="Candara" pitchFamily="34" charset="0"/>
              </a:rPr>
              <a:t>Total SGRQ</a:t>
            </a:r>
          </a:p>
          <a:p>
            <a:pPr fontAlgn="base">
              <a:spcBef>
                <a:spcPct val="50000"/>
              </a:spcBef>
              <a:spcAft>
                <a:spcPct val="0"/>
              </a:spcAft>
              <a:buClrTx/>
              <a:buSzTx/>
              <a:buFontTx/>
              <a:buChar char="•"/>
            </a:pPr>
            <a:r>
              <a:rPr lang="en-NZ" altLang="en-US" sz="2400">
                <a:solidFill>
                  <a:srgbClr val="000000"/>
                </a:solidFill>
                <a:latin typeface="Candara" pitchFamily="34" charset="0"/>
              </a:rPr>
              <a:t> 5.4 u (p=0.02)</a:t>
            </a:r>
            <a:endParaRPr lang="en-GB" altLang="en-US" sz="2400">
              <a:solidFill>
                <a:srgbClr val="000000"/>
              </a:solidFill>
              <a:latin typeface="Candara" pitchFamily="34" charset="0"/>
            </a:endParaRPr>
          </a:p>
        </p:txBody>
      </p:sp>
      <p:sp>
        <p:nvSpPr>
          <p:cNvPr id="30724" name="TextBox 1"/>
          <p:cNvSpPr txBox="1">
            <a:spLocks noChangeArrowheads="1"/>
          </p:cNvSpPr>
          <p:nvPr/>
        </p:nvSpPr>
        <p:spPr bwMode="auto">
          <a:xfrm>
            <a:off x="5508625" y="6165850"/>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hlink"/>
              </a:buClr>
              <a:buSzPct val="55000"/>
              <a:buFont typeface="Wingdings" charset="2"/>
              <a:buChar char="n"/>
              <a:defRPr sz="2800">
                <a:solidFill>
                  <a:schemeClr val="tx1"/>
                </a:solidFill>
                <a:latin typeface="Tahoma" charset="0"/>
                <a:ea typeface="ＭＳ Ｐゴシック" charset="-128"/>
              </a:defRPr>
            </a:lvl2pPr>
            <a:lvl3pPr marL="1143000" indent="-228600">
              <a:spcBef>
                <a:spcPct val="20000"/>
              </a:spcBef>
              <a:buClr>
                <a:schemeClr val="folHlink"/>
              </a:buClr>
              <a:buSzPct val="50000"/>
              <a:buFont typeface="Wingdings" charset="2"/>
              <a:buChar char="n"/>
              <a:defRPr sz="2400">
                <a:solidFill>
                  <a:schemeClr val="tx1"/>
                </a:solidFill>
                <a:latin typeface="Tahoma" charset="0"/>
                <a:ea typeface="ＭＳ Ｐゴシック" charset="-128"/>
              </a:defRPr>
            </a:lvl3pPr>
            <a:lvl4pPr marL="1600200" indent="-228600">
              <a:spcBef>
                <a:spcPct val="20000"/>
              </a:spcBef>
              <a:buClr>
                <a:schemeClr val="accent2"/>
              </a:buClr>
              <a:buSzPct val="55000"/>
              <a:buFont typeface="Wingdings" charset="2"/>
              <a:buChar char="n"/>
              <a:defRPr sz="2000">
                <a:solidFill>
                  <a:schemeClr val="tx1"/>
                </a:solidFill>
                <a:latin typeface="Tahoma" charset="0"/>
                <a:ea typeface="ＭＳ Ｐゴシック" charset="-128"/>
              </a:defRPr>
            </a:lvl4pPr>
            <a:lvl5pPr marL="2057400" indent="-228600">
              <a:spcBef>
                <a:spcPct val="20000"/>
              </a:spcBef>
              <a:buClr>
                <a:schemeClr val="accent1"/>
              </a:buClr>
              <a:buSzPct val="50000"/>
              <a:buFont typeface="Wingdings" charset="2"/>
              <a:buChar char="n"/>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NZ" altLang="en-US" sz="1800">
                <a:solidFill>
                  <a:srgbClr val="000000"/>
                </a:solidFill>
                <a:latin typeface="Candara" pitchFamily="34" charset="0"/>
              </a:rPr>
              <a:t>Wu et al. Respir</a:t>
            </a:r>
            <a:r>
              <a:rPr lang="en-US" altLang="en-US" sz="1800">
                <a:solidFill>
                  <a:srgbClr val="000000"/>
                </a:solidFill>
                <a:latin typeface="Candara" pitchFamily="34" charset="0"/>
              </a:rPr>
              <a:t>ology 2014</a:t>
            </a:r>
            <a:r>
              <a:rPr lang="en-NZ" altLang="en-US" sz="1800">
                <a:solidFill>
                  <a:srgbClr val="000000"/>
                </a:solidFill>
                <a:latin typeface="Candara" pitchFamily="34" charset="0"/>
              </a:rPr>
              <a:t>;</a:t>
            </a:r>
            <a:r>
              <a:rPr lang="en-US" altLang="en-US" sz="1800">
                <a:solidFill>
                  <a:srgbClr val="000000"/>
                </a:solidFill>
                <a:latin typeface="Candara" pitchFamily="34" charset="0"/>
              </a:rPr>
              <a:t>19</a:t>
            </a:r>
            <a:r>
              <a:rPr lang="en-NZ" altLang="en-US" sz="1800">
                <a:solidFill>
                  <a:srgbClr val="000000"/>
                </a:solidFill>
                <a:latin typeface="Candara" pitchFamily="34" charset="0"/>
              </a:rPr>
              <a:t>:</a:t>
            </a:r>
            <a:r>
              <a:rPr lang="en-US" altLang="en-US" sz="1800">
                <a:solidFill>
                  <a:srgbClr val="000000"/>
                </a:solidFill>
                <a:latin typeface="Candara" pitchFamily="34" charset="0"/>
              </a:rPr>
              <a:t>321</a:t>
            </a:r>
            <a:endParaRPr lang="en-NZ" altLang="en-US" sz="1800">
              <a:solidFill>
                <a:srgbClr val="000000"/>
              </a:solidFill>
              <a:latin typeface="Candara" pitchFamily="34" charset="0"/>
            </a:endParaRPr>
          </a:p>
        </p:txBody>
      </p:sp>
      <p:sp>
        <p:nvSpPr>
          <p:cNvPr id="30725" name="Title 1"/>
          <p:cNvSpPr>
            <a:spLocks noGrp="1"/>
          </p:cNvSpPr>
          <p:nvPr>
            <p:ph type="title" idx="4294967295"/>
          </p:nvPr>
        </p:nvSpPr>
        <p:spPr>
          <a:xfrm>
            <a:off x="0" y="260350"/>
            <a:ext cx="6840538" cy="792163"/>
          </a:xfrm>
        </p:spPr>
        <p:txBody>
          <a:bodyPr/>
          <a:lstStyle/>
          <a:p>
            <a:r>
              <a:rPr lang="en-NZ" altLang="en-US" smtClean="0"/>
              <a:t>Health status</a:t>
            </a:r>
          </a:p>
        </p:txBody>
      </p:sp>
    </p:spTree>
    <p:extLst>
      <p:ext uri="{BB962C8B-B14F-4D97-AF65-F5344CB8AC3E}">
        <p14:creationId xmlns:p14="http://schemas.microsoft.com/office/powerpoint/2010/main" val="2530426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600" dirty="0" smtClean="0"/>
              <a:t>Antibiotic Resistance at 3 months</a:t>
            </a:r>
            <a:endParaRPr lang="en-NZ" sz="3600"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88" t="21677" r="14286" b="13926"/>
          <a:stretch/>
        </p:blipFill>
        <p:spPr bwMode="auto">
          <a:xfrm>
            <a:off x="467544" y="1540564"/>
            <a:ext cx="8264578" cy="462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735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60350"/>
            <a:ext cx="7488510" cy="792163"/>
          </a:xfrm>
        </p:spPr>
        <p:txBody>
          <a:bodyPr/>
          <a:lstStyle/>
          <a:p>
            <a:r>
              <a:rPr lang="en-US" dirty="0" smtClean="0"/>
              <a:t>GOLD 2018 </a:t>
            </a:r>
            <a:br>
              <a:rPr lang="en-US" dirty="0" smtClean="0"/>
            </a:br>
            <a:r>
              <a:rPr lang="en-US" dirty="0" smtClean="0"/>
              <a:t>- treatment recommendations</a:t>
            </a:r>
            <a:endParaRPr lang="en-US" dirty="0"/>
          </a:p>
        </p:txBody>
      </p:sp>
      <p:sp>
        <p:nvSpPr>
          <p:cNvPr id="3" name="Content Placeholder 2"/>
          <p:cNvSpPr>
            <a:spLocks noGrp="1"/>
          </p:cNvSpPr>
          <p:nvPr>
            <p:ph idx="1"/>
          </p:nvPr>
        </p:nvSpPr>
        <p:spPr>
          <a:xfrm>
            <a:off x="611560" y="1558765"/>
            <a:ext cx="7543800" cy="2446299"/>
          </a:xfrm>
        </p:spPr>
        <p:txBody>
          <a:bodyPr/>
          <a:lstStyle/>
          <a:p>
            <a:r>
              <a:rPr lang="en-US" sz="2000" b="1" dirty="0" smtClean="0">
                <a:solidFill>
                  <a:srgbClr val="FFC000"/>
                </a:solidFill>
              </a:rPr>
              <a:t>Group A</a:t>
            </a:r>
            <a:r>
              <a:rPr lang="en-US" sz="2000" dirty="0" smtClean="0"/>
              <a:t> (few exacerbations, less symptoms)</a:t>
            </a:r>
          </a:p>
          <a:p>
            <a:pPr lvl="1"/>
            <a:r>
              <a:rPr lang="en-US" sz="2000" dirty="0" smtClean="0"/>
              <a:t>Short-acting bronchodilators</a:t>
            </a:r>
          </a:p>
          <a:p>
            <a:pPr lvl="1"/>
            <a:endParaRPr lang="en-US" sz="2000" dirty="0"/>
          </a:p>
          <a:p>
            <a:r>
              <a:rPr lang="en-US" sz="2000" b="1" dirty="0" smtClean="0">
                <a:solidFill>
                  <a:srgbClr val="FFC000"/>
                </a:solidFill>
              </a:rPr>
              <a:t>Group B</a:t>
            </a:r>
            <a:r>
              <a:rPr lang="en-US" sz="2000" dirty="0" smtClean="0"/>
              <a:t> (few exacerbations, more symptoms)</a:t>
            </a:r>
          </a:p>
          <a:p>
            <a:pPr lvl="1"/>
            <a:r>
              <a:rPr lang="en-US" sz="2000" dirty="0" smtClean="0"/>
              <a:t>LABA or LAMA  	</a:t>
            </a:r>
            <a:r>
              <a:rPr lang="en-US" sz="2000" dirty="0"/>
              <a:t> </a:t>
            </a:r>
            <a:r>
              <a:rPr lang="en-US" sz="2000" dirty="0" smtClean="0"/>
              <a:t>  (if </a:t>
            </a:r>
            <a:r>
              <a:rPr lang="en-US" sz="2000" dirty="0"/>
              <a:t>persistent symptoms</a:t>
            </a:r>
            <a:r>
              <a:rPr lang="en-US" sz="2000" dirty="0" smtClean="0"/>
              <a:t>) </a:t>
            </a:r>
            <a:r>
              <a:rPr lang="en-US" sz="2000" dirty="0" smtClean="0">
                <a:solidFill>
                  <a:srgbClr val="00B0F0"/>
                </a:solidFill>
              </a:rPr>
              <a:t>LABA and LAMA</a:t>
            </a:r>
          </a:p>
          <a:p>
            <a:pPr marL="457200" lvl="1" indent="0">
              <a:buNone/>
            </a:pPr>
            <a:endParaRPr lang="en-US" sz="2000" dirty="0"/>
          </a:p>
          <a:p>
            <a:r>
              <a:rPr lang="en-US" sz="2000" b="1" dirty="0" smtClean="0">
                <a:solidFill>
                  <a:srgbClr val="FFC000"/>
                </a:solidFill>
              </a:rPr>
              <a:t>Group C</a:t>
            </a:r>
            <a:r>
              <a:rPr lang="en-US" sz="2000" dirty="0" smtClean="0"/>
              <a:t> (frequent exacerbations, less symptoms)</a:t>
            </a:r>
          </a:p>
          <a:p>
            <a:pPr lvl="1"/>
            <a:r>
              <a:rPr lang="en-US" sz="2000" dirty="0" smtClean="0"/>
              <a:t>LAMA first	(if more exacerbations) </a:t>
            </a:r>
            <a:r>
              <a:rPr lang="en-US" sz="2000" dirty="0" smtClean="0">
                <a:solidFill>
                  <a:srgbClr val="00B0F0"/>
                </a:solidFill>
              </a:rPr>
              <a:t>LABA and LAMA</a:t>
            </a:r>
            <a:r>
              <a:rPr lang="en-US" sz="2000" dirty="0" smtClean="0"/>
              <a:t>; possibly LABA and </a:t>
            </a:r>
            <a:r>
              <a:rPr lang="en-US" sz="2000" dirty="0" smtClean="0">
                <a:solidFill>
                  <a:srgbClr val="FF0000"/>
                </a:solidFill>
              </a:rPr>
              <a:t>ICS</a:t>
            </a:r>
          </a:p>
          <a:p>
            <a:pPr lvl="1"/>
            <a:endParaRPr lang="en-US" sz="2000" dirty="0"/>
          </a:p>
          <a:p>
            <a:r>
              <a:rPr lang="en-US" sz="2000" b="1" dirty="0" smtClean="0">
                <a:solidFill>
                  <a:srgbClr val="FFC000"/>
                </a:solidFill>
              </a:rPr>
              <a:t>Group D</a:t>
            </a:r>
            <a:r>
              <a:rPr lang="en-US" sz="2000" dirty="0" smtClean="0"/>
              <a:t> (frequent exacerbations and more symptoms)</a:t>
            </a:r>
          </a:p>
          <a:p>
            <a:pPr lvl="1"/>
            <a:r>
              <a:rPr lang="en-US" sz="2000" dirty="0" smtClean="0"/>
              <a:t>LABA and LAMA 	       (if more exacerbations) </a:t>
            </a:r>
            <a:r>
              <a:rPr lang="en-US" sz="2000" dirty="0" smtClean="0">
                <a:solidFill>
                  <a:srgbClr val="00B0F0"/>
                </a:solidFill>
              </a:rPr>
              <a:t>LABA and LAMA </a:t>
            </a:r>
            <a:r>
              <a:rPr lang="en-US" sz="2000" dirty="0" smtClean="0"/>
              <a:t>and </a:t>
            </a:r>
            <a:r>
              <a:rPr lang="en-US" sz="2000" dirty="0" smtClean="0">
                <a:solidFill>
                  <a:srgbClr val="FF0000"/>
                </a:solidFill>
              </a:rPr>
              <a:t>ICS</a:t>
            </a:r>
            <a:endParaRPr lang="en-US" sz="2000" dirty="0">
              <a:solidFill>
                <a:srgbClr val="FF0000"/>
              </a:solidFill>
            </a:endParaRPr>
          </a:p>
        </p:txBody>
      </p:sp>
      <p:sp>
        <p:nvSpPr>
          <p:cNvPr id="4" name="Right Arrow 3"/>
          <p:cNvSpPr/>
          <p:nvPr/>
        </p:nvSpPr>
        <p:spPr>
          <a:xfrm>
            <a:off x="2987824" y="3140968"/>
            <a:ext cx="546497" cy="14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807493" y="4221088"/>
            <a:ext cx="546497" cy="14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184735" y="5660725"/>
            <a:ext cx="595177" cy="145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15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Summary Asthma</a:t>
            </a:r>
            <a:endParaRPr lang="en-NZ" dirty="0"/>
          </a:p>
        </p:txBody>
      </p:sp>
      <p:sp>
        <p:nvSpPr>
          <p:cNvPr id="3" name="Content Placeholder 2"/>
          <p:cNvSpPr>
            <a:spLocks noGrp="1"/>
          </p:cNvSpPr>
          <p:nvPr>
            <p:ph idx="1"/>
          </p:nvPr>
        </p:nvSpPr>
        <p:spPr/>
        <p:txBody>
          <a:bodyPr/>
          <a:lstStyle/>
          <a:p>
            <a:r>
              <a:rPr lang="en-NZ" sz="2800" dirty="0" smtClean="0"/>
              <a:t>Use Symptoms (ACT), exacerbation frequency, SABA use, FEV1 , Eosinophil level to assess control</a:t>
            </a:r>
          </a:p>
          <a:p>
            <a:r>
              <a:rPr lang="en-NZ" sz="2800" dirty="0" smtClean="0"/>
              <a:t>We are overusing SABAs +LABAs and underutilising ICS (dose)  </a:t>
            </a:r>
          </a:p>
          <a:p>
            <a:r>
              <a:rPr lang="en-NZ" sz="2800" dirty="0" smtClean="0"/>
              <a:t>Poor at back titration of ICS/LABA</a:t>
            </a:r>
          </a:p>
          <a:p>
            <a:r>
              <a:rPr lang="en-NZ" sz="2800" dirty="0" smtClean="0"/>
              <a:t>Serum eosinophil and CRP for exacerbations guide Rx</a:t>
            </a:r>
          </a:p>
          <a:p>
            <a:r>
              <a:rPr lang="en-NZ" sz="2800" dirty="0" smtClean="0"/>
              <a:t>Patients with longstanding asthma often have overlap syndrome (COPD)- ?place of azithromycin and LAMA</a:t>
            </a:r>
          </a:p>
          <a:p>
            <a:r>
              <a:rPr lang="en-NZ" sz="2800" dirty="0" smtClean="0"/>
              <a:t>10% have severe asthma (</a:t>
            </a:r>
            <a:r>
              <a:rPr lang="en-NZ" sz="2800" dirty="0" err="1" smtClean="0"/>
              <a:t>mepo</a:t>
            </a:r>
            <a:r>
              <a:rPr lang="en-NZ" sz="2800" dirty="0" smtClean="0"/>
              <a:t>/</a:t>
            </a:r>
            <a:r>
              <a:rPr lang="en-NZ" sz="2800" dirty="0" err="1" smtClean="0"/>
              <a:t>omalizumab</a:t>
            </a:r>
            <a:r>
              <a:rPr lang="en-NZ" sz="2800" dirty="0" smtClean="0"/>
              <a:t>) </a:t>
            </a:r>
          </a:p>
          <a:p>
            <a:r>
              <a:rPr lang="en-NZ" sz="2800" dirty="0" smtClean="0"/>
              <a:t>50% are poorly compliant (80% admitted pts)</a:t>
            </a:r>
            <a:endParaRPr lang="en-NZ" sz="2800" dirty="0"/>
          </a:p>
        </p:txBody>
      </p:sp>
    </p:spTree>
    <p:extLst>
      <p:ext uri="{BB962C8B-B14F-4D97-AF65-F5344CB8AC3E}">
        <p14:creationId xmlns:p14="http://schemas.microsoft.com/office/powerpoint/2010/main" val="3908318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Summary COPD</a:t>
            </a:r>
            <a:endParaRPr lang="en-NZ" dirty="0"/>
          </a:p>
        </p:txBody>
      </p:sp>
      <p:sp>
        <p:nvSpPr>
          <p:cNvPr id="3" name="Content Placeholder 2"/>
          <p:cNvSpPr>
            <a:spLocks noGrp="1"/>
          </p:cNvSpPr>
          <p:nvPr>
            <p:ph idx="1"/>
          </p:nvPr>
        </p:nvSpPr>
        <p:spPr/>
        <p:txBody>
          <a:bodyPr/>
          <a:lstStyle/>
          <a:p>
            <a:r>
              <a:rPr lang="en-NZ" dirty="0" smtClean="0"/>
              <a:t>We have diagnosed 20% of population (screen)</a:t>
            </a:r>
          </a:p>
          <a:p>
            <a:r>
              <a:rPr lang="en-NZ" dirty="0" smtClean="0"/>
              <a:t>Only 15-20% of smoking related COPD have eosinophilic inflammation</a:t>
            </a:r>
          </a:p>
          <a:p>
            <a:r>
              <a:rPr lang="en-NZ" dirty="0" smtClean="0"/>
              <a:t>65-75% on ICS!</a:t>
            </a:r>
          </a:p>
          <a:p>
            <a:r>
              <a:rPr lang="en-NZ" dirty="0" smtClean="0"/>
              <a:t>LABA/LAMA cornerstone</a:t>
            </a:r>
          </a:p>
          <a:p>
            <a:r>
              <a:rPr lang="en-NZ" dirty="0" smtClean="0"/>
              <a:t>Don’t forget Rehabilitation/Flu vaccination</a:t>
            </a:r>
          </a:p>
          <a:p>
            <a:r>
              <a:rPr lang="en-NZ" dirty="0" smtClean="0"/>
              <a:t>Use biomarkers more!</a:t>
            </a:r>
          </a:p>
          <a:p>
            <a:pPr marL="0" indent="0">
              <a:buNone/>
            </a:pPr>
            <a:endParaRPr lang="en-NZ" dirty="0" smtClean="0"/>
          </a:p>
          <a:p>
            <a:endParaRPr lang="en-NZ" dirty="0"/>
          </a:p>
        </p:txBody>
      </p:sp>
    </p:spTree>
    <p:extLst>
      <p:ext uri="{BB962C8B-B14F-4D97-AF65-F5344CB8AC3E}">
        <p14:creationId xmlns:p14="http://schemas.microsoft.com/office/powerpoint/2010/main" val="2222470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32" y="1578304"/>
            <a:ext cx="8640960" cy="407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7632004">
            <a:off x="4770159" y="1874705"/>
            <a:ext cx="1152128" cy="378991"/>
          </a:xfrm>
          <a:prstGeom prst="rect">
            <a:avLst/>
          </a:prstGeom>
          <a:solidFill>
            <a:schemeClr val="bg1"/>
          </a:solidFill>
        </p:spPr>
        <p:txBody>
          <a:bodyPr wrap="square" rtlCol="0">
            <a:spAutoFit/>
          </a:bodyPr>
          <a:lstStyle/>
          <a:p>
            <a:pPr fontAlgn="base">
              <a:spcBef>
                <a:spcPct val="0"/>
              </a:spcBef>
              <a:spcAft>
                <a:spcPct val="0"/>
              </a:spcAft>
            </a:pPr>
            <a:endParaRPr lang="en-NZ" dirty="0">
              <a:solidFill>
                <a:srgbClr val="000000"/>
              </a:solidFill>
              <a:latin typeface="Arial" charset="0"/>
            </a:endParaRPr>
          </a:p>
        </p:txBody>
      </p:sp>
      <p:sp>
        <p:nvSpPr>
          <p:cNvPr id="7" name="TextBox 6"/>
          <p:cNvSpPr txBox="1"/>
          <p:nvPr/>
        </p:nvSpPr>
        <p:spPr>
          <a:xfrm rot="2144356">
            <a:off x="4191894" y="1874706"/>
            <a:ext cx="1152128" cy="378991"/>
          </a:xfrm>
          <a:prstGeom prst="rect">
            <a:avLst/>
          </a:prstGeom>
          <a:solidFill>
            <a:schemeClr val="bg1"/>
          </a:solidFill>
        </p:spPr>
        <p:txBody>
          <a:bodyPr wrap="square" rtlCol="0">
            <a:spAutoFit/>
          </a:bodyPr>
          <a:lstStyle/>
          <a:p>
            <a:pPr fontAlgn="base">
              <a:spcBef>
                <a:spcPct val="0"/>
              </a:spcBef>
              <a:spcAft>
                <a:spcPct val="0"/>
              </a:spcAft>
            </a:pPr>
            <a:endParaRPr lang="en-NZ" dirty="0">
              <a:solidFill>
                <a:srgbClr val="000000"/>
              </a:solidFill>
              <a:latin typeface="Arial" charset="0"/>
            </a:endParaRPr>
          </a:p>
        </p:txBody>
      </p:sp>
      <p:sp>
        <p:nvSpPr>
          <p:cNvPr id="9" name="TextBox 8"/>
          <p:cNvSpPr txBox="1"/>
          <p:nvPr/>
        </p:nvSpPr>
        <p:spPr>
          <a:xfrm>
            <a:off x="6444208" y="1617130"/>
            <a:ext cx="1152128" cy="378991"/>
          </a:xfrm>
          <a:prstGeom prst="rect">
            <a:avLst/>
          </a:prstGeom>
          <a:solidFill>
            <a:schemeClr val="bg1"/>
          </a:solidFill>
        </p:spPr>
        <p:txBody>
          <a:bodyPr wrap="square" rtlCol="0">
            <a:spAutoFit/>
          </a:bodyPr>
          <a:lstStyle/>
          <a:p>
            <a:pPr fontAlgn="base">
              <a:spcBef>
                <a:spcPct val="0"/>
              </a:spcBef>
              <a:spcAft>
                <a:spcPct val="0"/>
              </a:spcAft>
            </a:pPr>
            <a:endParaRPr lang="en-NZ" dirty="0">
              <a:solidFill>
                <a:srgbClr val="000000"/>
              </a:solidFill>
              <a:latin typeface="Arial" charset="0"/>
            </a:endParaRPr>
          </a:p>
        </p:txBody>
      </p:sp>
      <p:sp>
        <p:nvSpPr>
          <p:cNvPr id="12" name="TextBox 11"/>
          <p:cNvSpPr txBox="1"/>
          <p:nvPr/>
        </p:nvSpPr>
        <p:spPr>
          <a:xfrm rot="19346518">
            <a:off x="6095027" y="1555365"/>
            <a:ext cx="320459" cy="319247"/>
          </a:xfrm>
          <a:prstGeom prst="rect">
            <a:avLst/>
          </a:prstGeom>
          <a:solidFill>
            <a:schemeClr val="bg1"/>
          </a:solidFill>
        </p:spPr>
        <p:txBody>
          <a:bodyPr wrap="square" rtlCol="0">
            <a:spAutoFit/>
          </a:bodyPr>
          <a:lstStyle/>
          <a:p>
            <a:pPr fontAlgn="base">
              <a:spcBef>
                <a:spcPct val="0"/>
              </a:spcBef>
              <a:spcAft>
                <a:spcPct val="0"/>
              </a:spcAft>
            </a:pPr>
            <a:endParaRPr lang="en-NZ" dirty="0">
              <a:solidFill>
                <a:srgbClr val="000000"/>
              </a:solidFill>
              <a:latin typeface="Arial" charset="0"/>
            </a:endParaRPr>
          </a:p>
        </p:txBody>
      </p:sp>
      <p:sp>
        <p:nvSpPr>
          <p:cNvPr id="13" name="TextBox 12"/>
          <p:cNvSpPr txBox="1"/>
          <p:nvPr/>
        </p:nvSpPr>
        <p:spPr>
          <a:xfrm rot="19346518">
            <a:off x="6324893" y="1788990"/>
            <a:ext cx="533014" cy="378991"/>
          </a:xfrm>
          <a:prstGeom prst="rect">
            <a:avLst/>
          </a:prstGeom>
          <a:solidFill>
            <a:schemeClr val="bg1"/>
          </a:solidFill>
        </p:spPr>
        <p:txBody>
          <a:bodyPr wrap="square" rtlCol="0">
            <a:spAutoFit/>
          </a:bodyPr>
          <a:lstStyle/>
          <a:p>
            <a:pPr fontAlgn="base">
              <a:spcBef>
                <a:spcPct val="0"/>
              </a:spcBef>
              <a:spcAft>
                <a:spcPct val="0"/>
              </a:spcAft>
            </a:pPr>
            <a:endParaRPr lang="en-NZ" dirty="0">
              <a:solidFill>
                <a:srgbClr val="000000"/>
              </a:solidFill>
              <a:latin typeface="Arial" charset="0"/>
            </a:endParaRPr>
          </a:p>
        </p:txBody>
      </p:sp>
      <p:sp>
        <p:nvSpPr>
          <p:cNvPr id="17" name="TextBox 16"/>
          <p:cNvSpPr txBox="1"/>
          <p:nvPr/>
        </p:nvSpPr>
        <p:spPr>
          <a:xfrm>
            <a:off x="4270931" y="1617129"/>
            <a:ext cx="1152128" cy="378991"/>
          </a:xfrm>
          <a:prstGeom prst="rect">
            <a:avLst/>
          </a:prstGeom>
          <a:solidFill>
            <a:schemeClr val="bg1"/>
          </a:solidFill>
        </p:spPr>
        <p:txBody>
          <a:bodyPr wrap="square" rtlCol="0">
            <a:spAutoFit/>
          </a:bodyPr>
          <a:lstStyle/>
          <a:p>
            <a:pPr fontAlgn="base">
              <a:spcBef>
                <a:spcPct val="0"/>
              </a:spcBef>
              <a:spcAft>
                <a:spcPct val="0"/>
              </a:spcAft>
            </a:pPr>
            <a:endParaRPr lang="en-NZ" dirty="0">
              <a:solidFill>
                <a:srgbClr val="000000"/>
              </a:solidFill>
              <a:latin typeface="Arial" charset="0"/>
            </a:endParaRPr>
          </a:p>
        </p:txBody>
      </p:sp>
      <p:sp>
        <p:nvSpPr>
          <p:cNvPr id="2" name="Title 1"/>
          <p:cNvSpPr>
            <a:spLocks noGrp="1"/>
          </p:cNvSpPr>
          <p:nvPr>
            <p:ph type="title" idx="4294967295"/>
          </p:nvPr>
        </p:nvSpPr>
        <p:spPr>
          <a:xfrm>
            <a:off x="0" y="260350"/>
            <a:ext cx="6840538" cy="792163"/>
          </a:xfrm>
        </p:spPr>
        <p:txBody>
          <a:bodyPr/>
          <a:lstStyle/>
          <a:p>
            <a:r>
              <a:rPr lang="en-NZ" dirty="0" smtClean="0"/>
              <a:t>Pyramid of value for COPD interventions</a:t>
            </a:r>
            <a:endParaRPr lang="en-NZ" dirty="0"/>
          </a:p>
        </p:txBody>
      </p:sp>
    </p:spTree>
    <p:extLst>
      <p:ext uri="{BB962C8B-B14F-4D97-AF65-F5344CB8AC3E}">
        <p14:creationId xmlns:p14="http://schemas.microsoft.com/office/powerpoint/2010/main" val="2010341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do I do with COPD patients on ICS?</a:t>
            </a:r>
            <a:endParaRPr lang="en-NZ" dirty="0"/>
          </a:p>
        </p:txBody>
      </p:sp>
      <p:sp>
        <p:nvSpPr>
          <p:cNvPr id="3" name="Content Placeholder 2"/>
          <p:cNvSpPr>
            <a:spLocks noGrp="1"/>
          </p:cNvSpPr>
          <p:nvPr>
            <p:ph idx="1"/>
          </p:nvPr>
        </p:nvSpPr>
        <p:spPr/>
        <p:txBody>
          <a:bodyPr/>
          <a:lstStyle/>
          <a:p>
            <a:r>
              <a:rPr lang="en-NZ" dirty="0" smtClean="0"/>
              <a:t>Transfer to LABA/LAMA</a:t>
            </a:r>
          </a:p>
          <a:p>
            <a:r>
              <a:rPr lang="en-NZ" dirty="0" smtClean="0"/>
              <a:t>Transfer to ICS (Not fluticasone) and back titrate with view to ensure eosinophil level remains &lt;0.2 or 3% (</a:t>
            </a:r>
            <a:r>
              <a:rPr lang="en-NZ" dirty="0" err="1" smtClean="0"/>
              <a:t>eos</a:t>
            </a:r>
            <a:r>
              <a:rPr lang="en-NZ" dirty="0" smtClean="0"/>
              <a:t>/wccx100)</a:t>
            </a:r>
          </a:p>
          <a:p>
            <a:r>
              <a:rPr lang="en-NZ" dirty="0" smtClean="0"/>
              <a:t>My preference </a:t>
            </a:r>
            <a:r>
              <a:rPr lang="en-NZ" dirty="0" err="1" smtClean="0"/>
              <a:t>Spiolto</a:t>
            </a:r>
            <a:r>
              <a:rPr lang="en-NZ" dirty="0" smtClean="0"/>
              <a:t> plus QVAR (deposition) </a:t>
            </a:r>
            <a:endParaRPr lang="en-NZ" dirty="0"/>
          </a:p>
        </p:txBody>
      </p:sp>
    </p:spTree>
    <p:extLst>
      <p:ext uri="{BB962C8B-B14F-4D97-AF65-F5344CB8AC3E}">
        <p14:creationId xmlns:p14="http://schemas.microsoft.com/office/powerpoint/2010/main" val="2260172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0350"/>
            <a:ext cx="6840538" cy="792163"/>
          </a:xfrm>
        </p:spPr>
        <p:txBody>
          <a:bodyPr/>
          <a:lstStyle/>
          <a:p>
            <a:r>
              <a:rPr lang="en-NZ" b="1" dirty="0" smtClean="0"/>
              <a:t>Universal goal of clinicians and patients</a:t>
            </a:r>
            <a:endParaRPr lang="en-NZ" b="1" dirty="0"/>
          </a:p>
        </p:txBody>
      </p:sp>
      <p:sp>
        <p:nvSpPr>
          <p:cNvPr id="3" name="Content Placeholder 2"/>
          <p:cNvSpPr>
            <a:spLocks noGrp="1"/>
          </p:cNvSpPr>
          <p:nvPr>
            <p:ph idx="4294967295"/>
          </p:nvPr>
        </p:nvSpPr>
        <p:spPr>
          <a:xfrm>
            <a:off x="0" y="1700213"/>
            <a:ext cx="8496300" cy="4824412"/>
          </a:xfrm>
        </p:spPr>
        <p:txBody>
          <a:bodyPr/>
          <a:lstStyle/>
          <a:p>
            <a:r>
              <a:rPr lang="en-NZ" dirty="0" smtClean="0"/>
              <a:t>Personalised medicine is treating</a:t>
            </a:r>
          </a:p>
          <a:p>
            <a:pPr lvl="1"/>
            <a:r>
              <a:rPr lang="en-NZ" dirty="0" smtClean="0"/>
              <a:t>the </a:t>
            </a:r>
            <a:r>
              <a:rPr lang="en-NZ" b="1" i="1" dirty="0" smtClean="0"/>
              <a:t>right</a:t>
            </a:r>
            <a:r>
              <a:rPr lang="en-NZ" dirty="0" smtClean="0"/>
              <a:t> patient</a:t>
            </a:r>
          </a:p>
          <a:p>
            <a:pPr lvl="1"/>
            <a:r>
              <a:rPr lang="en-NZ" dirty="0" smtClean="0"/>
              <a:t>with the </a:t>
            </a:r>
            <a:r>
              <a:rPr lang="en-NZ" b="1" i="1" dirty="0" smtClean="0"/>
              <a:t>right</a:t>
            </a:r>
            <a:r>
              <a:rPr lang="en-NZ" dirty="0" smtClean="0"/>
              <a:t> treatment/medication</a:t>
            </a:r>
          </a:p>
          <a:p>
            <a:pPr lvl="1"/>
            <a:r>
              <a:rPr lang="en-NZ" dirty="0" smtClean="0"/>
              <a:t>at the </a:t>
            </a:r>
            <a:r>
              <a:rPr lang="en-NZ" b="1" i="1" dirty="0" smtClean="0"/>
              <a:t>right</a:t>
            </a:r>
            <a:r>
              <a:rPr lang="en-NZ" dirty="0" smtClean="0"/>
              <a:t> time in the course of the disease </a:t>
            </a:r>
          </a:p>
          <a:p>
            <a:pPr lvl="1"/>
            <a:r>
              <a:rPr lang="en-NZ" dirty="0" smtClean="0"/>
              <a:t>to achieve the </a:t>
            </a:r>
            <a:r>
              <a:rPr lang="en-NZ" b="1" i="1" dirty="0" smtClean="0"/>
              <a:t>right</a:t>
            </a:r>
            <a:r>
              <a:rPr lang="en-NZ" dirty="0" smtClean="0"/>
              <a:t> outcome</a:t>
            </a:r>
            <a:endParaRPr lang="en-NZ" dirty="0"/>
          </a:p>
        </p:txBody>
      </p:sp>
    </p:spTree>
    <p:extLst>
      <p:ext uri="{BB962C8B-B14F-4D97-AF65-F5344CB8AC3E}">
        <p14:creationId xmlns:p14="http://schemas.microsoft.com/office/powerpoint/2010/main" val="2873096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54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89174" y="1828800"/>
            <a:ext cx="793869" cy="319067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2" name="Title 1"/>
          <p:cNvSpPr>
            <a:spLocks noGrp="1"/>
          </p:cNvSpPr>
          <p:nvPr>
            <p:ph type="title" idx="4294967295"/>
          </p:nvPr>
        </p:nvSpPr>
        <p:spPr>
          <a:xfrm>
            <a:off x="0" y="260350"/>
            <a:ext cx="6840538" cy="792163"/>
          </a:xfrm>
        </p:spPr>
        <p:txBody>
          <a:bodyPr/>
          <a:lstStyle/>
          <a:p>
            <a:r>
              <a:rPr lang="en-NZ" dirty="0" smtClean="0"/>
              <a:t>Smartinhalers Devices</a:t>
            </a:r>
            <a:endParaRPr lang="en-US" dirty="0"/>
          </a:p>
        </p:txBody>
      </p:sp>
      <p:sp>
        <p:nvSpPr>
          <p:cNvPr id="8" name="Content Placeholder 7"/>
          <p:cNvSpPr>
            <a:spLocks noGrp="1"/>
          </p:cNvSpPr>
          <p:nvPr>
            <p:ph idx="4294967295"/>
          </p:nvPr>
        </p:nvSpPr>
        <p:spPr>
          <a:xfrm>
            <a:off x="0" y="1700213"/>
            <a:ext cx="8496300" cy="4824412"/>
          </a:xfrm>
        </p:spPr>
        <p:txBody>
          <a:bodyPr>
            <a:normAutofit/>
          </a:bodyPr>
          <a:lstStyle/>
          <a:p>
            <a:r>
              <a:rPr lang="en-NZ" sz="1600" dirty="0" smtClean="0"/>
              <a:t>Models for block buster medications e.g. Seretide, Flixotide, Ventolin</a:t>
            </a:r>
          </a:p>
          <a:p>
            <a:pPr lvl="1"/>
            <a:endParaRPr lang="en-NZ" sz="1600" dirty="0"/>
          </a:p>
          <a:p>
            <a:r>
              <a:rPr lang="en-NZ" sz="1600" dirty="0" smtClean="0"/>
              <a:t>Records date &amp; time of pMDI actuation *</a:t>
            </a:r>
          </a:p>
          <a:p>
            <a:endParaRPr lang="en-NZ" sz="1600" dirty="0"/>
          </a:p>
          <a:p>
            <a:r>
              <a:rPr lang="en-NZ" sz="1600" dirty="0" smtClean="0"/>
              <a:t>NZ and TGA registered, and US FDA 510k clearance to market</a:t>
            </a:r>
          </a:p>
          <a:p>
            <a:endParaRPr lang="en-NZ" sz="1600" dirty="0"/>
          </a:p>
          <a:p>
            <a:r>
              <a:rPr lang="en-NZ" sz="1600" dirty="0" smtClean="0"/>
              <a:t>Reminder (Beeper)</a:t>
            </a:r>
          </a:p>
          <a:p>
            <a:endParaRPr lang="en-NZ" sz="1600" dirty="0" smtClean="0"/>
          </a:p>
          <a:p>
            <a:r>
              <a:rPr lang="en-NZ" sz="1600" dirty="0" smtClean="0"/>
              <a:t>Rechargeable Battery and cable or disposable</a:t>
            </a:r>
            <a:endParaRPr lang="en-NZ" sz="1600" dirty="0"/>
          </a:p>
          <a:p>
            <a:endParaRPr lang="en-NZ" sz="1600" dirty="0"/>
          </a:p>
          <a:p>
            <a:r>
              <a:rPr lang="en-NZ" sz="1600" dirty="0" smtClean="0"/>
              <a:t>Automatic Bluetooth </a:t>
            </a:r>
            <a:r>
              <a:rPr lang="en-NZ" sz="1600" dirty="0"/>
              <a:t>communications to </a:t>
            </a:r>
            <a:r>
              <a:rPr lang="en-NZ" sz="1600" dirty="0" smtClean="0"/>
              <a:t/>
            </a:r>
            <a:br>
              <a:rPr lang="en-NZ" sz="1600" dirty="0" smtClean="0"/>
            </a:br>
            <a:r>
              <a:rPr lang="en-NZ" sz="1600" dirty="0" smtClean="0"/>
              <a:t>Smartphone/Tablet</a:t>
            </a:r>
            <a:endParaRPr lang="en-NZ" sz="1600" dirty="0"/>
          </a:p>
          <a:p>
            <a:endParaRPr lang="en-NZ" sz="1600" dirty="0" smtClean="0"/>
          </a:p>
          <a:p>
            <a:r>
              <a:rPr lang="en-NZ" sz="1600" dirty="0" smtClean="0"/>
              <a:t>Quick Start Guide and Product Manual in the box</a:t>
            </a:r>
          </a:p>
          <a:p>
            <a:endParaRPr lang="en-NZ" sz="1600" dirty="0"/>
          </a:p>
          <a:p>
            <a:r>
              <a:rPr lang="en-NZ" sz="1600" i="1" dirty="0" smtClean="0"/>
              <a:t>* Note: does not detect inhalation</a:t>
            </a:r>
          </a:p>
        </p:txBody>
      </p:sp>
      <p:sp>
        <p:nvSpPr>
          <p:cNvPr id="4" name="Footer Placeholder 3"/>
          <p:cNvSpPr>
            <a:spLocks noGrp="1"/>
          </p:cNvSpPr>
          <p:nvPr>
            <p:ph type="ftr" sz="quarter" idx="4294967295"/>
          </p:nvPr>
        </p:nvSpPr>
        <p:spPr>
          <a:xfrm>
            <a:off x="0" y="6292850"/>
            <a:ext cx="4889500" cy="365125"/>
          </a:xfrm>
          <a:prstGeom prst="rect">
            <a:avLst/>
          </a:prstGeom>
        </p:spPr>
        <p:txBody>
          <a:bodyPr/>
          <a:lstStyle/>
          <a:p>
            <a:pPr fontAlgn="base">
              <a:spcBef>
                <a:spcPct val="0"/>
              </a:spcBef>
              <a:spcAft>
                <a:spcPct val="0"/>
              </a:spcAft>
            </a:pPr>
            <a:r>
              <a:rPr lang="en-AU" dirty="0" smtClean="0">
                <a:solidFill>
                  <a:prstClr val="white"/>
                </a:solidFill>
                <a:latin typeface="Arial" charset="0"/>
              </a:rPr>
              <a:t>Private &amp; Confidential © Nexus6 Limited, March 2015</a:t>
            </a:r>
            <a:endParaRPr lang="en-US" dirty="0">
              <a:solidFill>
                <a:prstClr val="white"/>
              </a:solidFill>
              <a:latin typeface="Arial" charset="0"/>
            </a:endParaRPr>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pPr fontAlgn="base">
              <a:spcBef>
                <a:spcPct val="0"/>
              </a:spcBef>
              <a:spcAft>
                <a:spcPct val="0"/>
              </a:spcAft>
            </a:pPr>
            <a:fld id="{077E251F-C8C2-CF47-BD96-B401B3730246}" type="slidenum">
              <a:rPr lang="en-US" smtClean="0">
                <a:solidFill>
                  <a:srgbClr val="000000"/>
                </a:solidFill>
                <a:latin typeface="Arial" charset="0"/>
              </a:rPr>
              <a:pPr fontAlgn="base">
                <a:spcBef>
                  <a:spcPct val="0"/>
                </a:spcBef>
                <a:spcAft>
                  <a:spcPct val="0"/>
                </a:spcAft>
              </a:pPr>
              <a:t>33</a:t>
            </a:fld>
            <a:endParaRPr lang="en-US" dirty="0">
              <a:solidFill>
                <a:srgbClr val="000000"/>
              </a:solidFill>
              <a:latin typeface="Arial" charset="0"/>
            </a:endParaRPr>
          </a:p>
        </p:txBody>
      </p:sp>
      <p:grpSp>
        <p:nvGrpSpPr>
          <p:cNvPr id="13" name="Group 12"/>
          <p:cNvGrpSpPr/>
          <p:nvPr/>
        </p:nvGrpSpPr>
        <p:grpSpPr>
          <a:xfrm>
            <a:off x="4700408" y="2749088"/>
            <a:ext cx="4092181" cy="2730211"/>
            <a:chOff x="6494135" y="2588288"/>
            <a:chExt cx="5456241" cy="2730211"/>
          </a:xfrm>
        </p:grpSpPr>
        <p:pic>
          <p:nvPicPr>
            <p:cNvPr id="7" name="Picture 6" descr="SmartTouch Flixotid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63108" y="3029525"/>
              <a:ext cx="1888403" cy="2288973"/>
            </a:xfrm>
            <a:prstGeom prst="rect">
              <a:avLst/>
            </a:prstGeom>
          </p:spPr>
        </p:pic>
        <p:pic>
          <p:nvPicPr>
            <p:cNvPr id="9" name="Picture 8" descr="SmartTouch Seretid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94135" y="3029526"/>
              <a:ext cx="1828229" cy="2288973"/>
            </a:xfrm>
            <a:prstGeom prst="rect">
              <a:avLst/>
            </a:prstGeom>
          </p:spPr>
        </p:pic>
        <p:pic>
          <p:nvPicPr>
            <p:cNvPr id="12" name="Picture 11" descr="SmartTouch Ventolin 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44149" y="2588288"/>
              <a:ext cx="1906227" cy="2730209"/>
            </a:xfrm>
            <a:prstGeom prst="rect">
              <a:avLst/>
            </a:prstGeom>
          </p:spPr>
        </p:pic>
      </p:grpSp>
    </p:spTree>
    <p:extLst>
      <p:ext uri="{BB962C8B-B14F-4D97-AF65-F5344CB8AC3E}">
        <p14:creationId xmlns:p14="http://schemas.microsoft.com/office/powerpoint/2010/main" val="1913605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445321" y="1684033"/>
            <a:ext cx="3469469" cy="3439333"/>
          </a:xfrm>
          <a:prstGeom prst="roundRect">
            <a:avLst>
              <a:gd name="adj" fmla="val 2567"/>
            </a:avLst>
          </a:prstGeom>
          <a:ln>
            <a:solidFill>
              <a:srgbClr val="08295A"/>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en-US" sz="1400" b="1" dirty="0">
              <a:solidFill>
                <a:srgbClr val="08295A"/>
              </a:solidFill>
            </a:endParaRPr>
          </a:p>
        </p:txBody>
      </p:sp>
      <p:sp>
        <p:nvSpPr>
          <p:cNvPr id="12" name="Rounded Rectangle 11"/>
          <p:cNvSpPr/>
          <p:nvPr/>
        </p:nvSpPr>
        <p:spPr>
          <a:xfrm>
            <a:off x="1445318" y="5323263"/>
            <a:ext cx="6274503" cy="731168"/>
          </a:xfrm>
          <a:prstGeom prst="roundRect">
            <a:avLst>
              <a:gd name="adj" fmla="val 5243"/>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80000" tIns="108000" rIns="180000" bIns="108000" rtlCol="0" anchor="ctr">
            <a:spAutoFit/>
          </a:bodyPr>
          <a:lstStyle/>
          <a:p>
            <a:pPr algn="ctr" defTabSz="457200"/>
            <a:r>
              <a:rPr lang="en-US" sz="1600" dirty="0">
                <a:solidFill>
                  <a:srgbClr val="FFFFFF"/>
                </a:solidFill>
              </a:rPr>
              <a:t>1 out of 3 patients (34%) with uncontrolled asthma do not take their preventer medication.</a:t>
            </a:r>
            <a:r>
              <a:rPr lang="en-US" sz="1600" baseline="30000" dirty="0">
                <a:solidFill>
                  <a:srgbClr val="FFFFFF"/>
                </a:solidFill>
              </a:rPr>
              <a:t>2</a:t>
            </a:r>
          </a:p>
        </p:txBody>
      </p:sp>
      <p:sp>
        <p:nvSpPr>
          <p:cNvPr id="7" name="Title 6"/>
          <p:cNvSpPr>
            <a:spLocks noGrp="1"/>
          </p:cNvSpPr>
          <p:nvPr>
            <p:ph type="title"/>
          </p:nvPr>
        </p:nvSpPr>
        <p:spPr>
          <a:xfrm>
            <a:off x="1357927" y="511794"/>
            <a:ext cx="5868122" cy="879324"/>
          </a:xfrm>
        </p:spPr>
        <p:txBody>
          <a:bodyPr>
            <a:noAutofit/>
          </a:bodyPr>
          <a:lstStyle/>
          <a:p>
            <a:pPr>
              <a:lnSpc>
                <a:spcPct val="100000"/>
              </a:lnSpc>
            </a:pPr>
            <a:r>
              <a:rPr lang="en-US" sz="3200" dirty="0"/>
              <a:t>Under-utilisation of ICS is associated with an increased risk of death from asthma</a:t>
            </a:r>
            <a:r>
              <a:rPr lang="en-US" sz="3200" baseline="30000" dirty="0"/>
              <a:t>1</a:t>
            </a:r>
          </a:p>
        </p:txBody>
      </p:sp>
      <p:sp>
        <p:nvSpPr>
          <p:cNvPr id="9" name="Text Placeholder 8"/>
          <p:cNvSpPr>
            <a:spLocks noGrp="1"/>
          </p:cNvSpPr>
          <p:nvPr>
            <p:ph type="body" sz="quarter" idx="16"/>
          </p:nvPr>
        </p:nvSpPr>
        <p:spPr/>
        <p:txBody>
          <a:bodyPr/>
          <a:lstStyle/>
          <a:p>
            <a:r>
              <a:rPr lang="nb-NO" dirty="0"/>
              <a:t>1. Suissa S, et al. New Engl J Med 2000;343:332-6. 2. Reddel HK, et al. Med J Aust 2015 May 18;202(9):492-7.</a:t>
            </a:r>
          </a:p>
        </p:txBody>
      </p:sp>
      <p:sp>
        <p:nvSpPr>
          <p:cNvPr id="11" name="TextBox 10"/>
          <p:cNvSpPr txBox="1"/>
          <p:nvPr/>
        </p:nvSpPr>
        <p:spPr>
          <a:xfrm>
            <a:off x="5094784" y="3953813"/>
            <a:ext cx="2625038" cy="1615827"/>
          </a:xfrm>
          <a:prstGeom prst="rect">
            <a:avLst/>
          </a:prstGeom>
          <a:noFill/>
        </p:spPr>
        <p:txBody>
          <a:bodyPr wrap="square" lIns="0" tIns="0" rIns="0" bIns="0" rtlCol="0">
            <a:spAutoFit/>
          </a:bodyPr>
          <a:lstStyle/>
          <a:p>
            <a:pPr defTabSz="457200">
              <a:spcAft>
                <a:spcPts val="600"/>
              </a:spcAft>
            </a:pPr>
            <a:r>
              <a:rPr lang="en-US" sz="1000" b="1" dirty="0">
                <a:solidFill>
                  <a:srgbClr val="FFFFFF">
                    <a:lumMod val="50000"/>
                  </a:srgbClr>
                </a:solidFill>
              </a:rPr>
              <a:t>Study design: </a:t>
            </a:r>
            <a:r>
              <a:rPr lang="en-US" sz="1000" dirty="0">
                <a:solidFill>
                  <a:srgbClr val="FFFFFF">
                    <a:lumMod val="50000"/>
                  </a:srgbClr>
                </a:solidFill>
              </a:rPr>
              <a:t>A population-based epidemiologic study (nested case-control design) of case patients (n=66) and controls (n=2,681) with severe asthma, predominantly derived from the computerised data bases of Saskatchewan Health.</a:t>
            </a:r>
          </a:p>
          <a:p>
            <a:pPr defTabSz="457200">
              <a:spcAft>
                <a:spcPts val="600"/>
              </a:spcAft>
            </a:pPr>
            <a:r>
              <a:rPr lang="en-US" sz="1000" dirty="0">
                <a:solidFill>
                  <a:srgbClr val="FFFFFF">
                    <a:lumMod val="50000"/>
                  </a:srgbClr>
                </a:solidFill>
              </a:rPr>
              <a:t>There were 562 deaths in the cohort, of which 77 were classified as being due to asthma. Mean age of case patients was 30 years (range, 9-54 years).</a:t>
            </a:r>
            <a:r>
              <a:rPr lang="en-US" sz="1000" baseline="30000" dirty="0">
                <a:solidFill>
                  <a:srgbClr val="FFFFFF">
                    <a:lumMod val="50000"/>
                  </a:srgbClr>
                </a:solidFill>
              </a:rPr>
              <a:t>1</a:t>
            </a:r>
          </a:p>
        </p:txBody>
      </p:sp>
      <p:sp>
        <p:nvSpPr>
          <p:cNvPr id="14" name="Text Placeholder 25"/>
          <p:cNvSpPr txBox="1">
            <a:spLocks/>
          </p:cNvSpPr>
          <p:nvPr/>
        </p:nvSpPr>
        <p:spPr>
          <a:xfrm>
            <a:off x="1513897" y="4774491"/>
            <a:ext cx="1860764" cy="424732"/>
          </a:xfrm>
          <a:prstGeom prst="rect">
            <a:avLst/>
          </a:prstGeom>
        </p:spPr>
        <p:txBody>
          <a:bodyPr vert="horz" wrap="square" lIns="91440" tIns="45720" rIns="91440" bIns="45720" rtlCol="0">
            <a:spAutoFit/>
          </a:bodyPr>
          <a:lstStyle>
            <a:lvl1pPr marL="0" indent="0" algn="l" defTabSz="457200" rtl="0" eaLnBrk="1" latinLnBrk="0" hangingPunct="1">
              <a:lnSpc>
                <a:spcPct val="120000"/>
              </a:lnSpc>
              <a:spcBef>
                <a:spcPct val="20000"/>
              </a:spcBef>
              <a:buClr>
                <a:schemeClr val="accent1"/>
              </a:buClr>
              <a:buFontTx/>
              <a:buNone/>
              <a:defRPr sz="900" kern="1200" spc="0">
                <a:solidFill>
                  <a:schemeClr val="bg1">
                    <a:lumMod val="50000"/>
                  </a:schemeClr>
                </a:solidFill>
                <a:latin typeface="+mn-lt"/>
                <a:ea typeface="+mn-ea"/>
                <a:cs typeface="+mn-cs"/>
              </a:defRPr>
            </a:lvl1pPr>
            <a:lvl2pPr marL="742950" indent="-285750" algn="l" defTabSz="457200" rtl="0" eaLnBrk="1" latinLnBrk="0" hangingPunct="1">
              <a:lnSpc>
                <a:spcPct val="120000"/>
              </a:lnSpc>
              <a:spcBef>
                <a:spcPct val="20000"/>
              </a:spcBef>
              <a:buClr>
                <a:schemeClr val="accent1"/>
              </a:buClr>
              <a:buFont typeface="Arial"/>
              <a:buChar char="–"/>
              <a:defRPr sz="2400" kern="1200" spc="-100">
                <a:solidFill>
                  <a:schemeClr val="tx1"/>
                </a:solidFill>
                <a:latin typeface="+mn-lt"/>
                <a:ea typeface="+mn-ea"/>
                <a:cs typeface="+mn-cs"/>
              </a:defRPr>
            </a:lvl2pPr>
            <a:lvl3pPr marL="1143000" indent="-228600" algn="l" defTabSz="457200" rtl="0" eaLnBrk="1" latinLnBrk="0" hangingPunct="1">
              <a:lnSpc>
                <a:spcPct val="120000"/>
              </a:lnSpc>
              <a:spcBef>
                <a:spcPct val="20000"/>
              </a:spcBef>
              <a:buClr>
                <a:schemeClr val="accent1"/>
              </a:buClr>
              <a:buFont typeface="Arial"/>
              <a:buChar char="•"/>
              <a:defRPr sz="1600" kern="1200" spc="-100">
                <a:solidFill>
                  <a:schemeClr val="tx1"/>
                </a:solidFill>
                <a:latin typeface="+mn-lt"/>
                <a:ea typeface="+mn-ea"/>
                <a:cs typeface="+mn-cs"/>
              </a:defRPr>
            </a:lvl3pPr>
            <a:lvl4pPr marL="16002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4pPr>
            <a:lvl5pPr marL="20574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DA291C"/>
              </a:buClr>
            </a:pPr>
            <a:r>
              <a:rPr lang="en-US" dirty="0">
                <a:solidFill>
                  <a:srgbClr val="FFFFFF">
                    <a:lumMod val="50000"/>
                  </a:srgbClr>
                </a:solidFill>
              </a:rPr>
              <a:t>Adapted from Suissa S, et al. 2000.</a:t>
            </a:r>
            <a:r>
              <a:rPr lang="en-US" baseline="30000" dirty="0">
                <a:solidFill>
                  <a:srgbClr val="FFFFFF">
                    <a:lumMod val="50000"/>
                  </a:srgbClr>
                </a:solidFill>
              </a:rPr>
              <a:t>1</a:t>
            </a:r>
          </a:p>
        </p:txBody>
      </p:sp>
      <p:sp>
        <p:nvSpPr>
          <p:cNvPr id="15" name="Rounded Rectangle 14"/>
          <p:cNvSpPr/>
          <p:nvPr/>
        </p:nvSpPr>
        <p:spPr>
          <a:xfrm>
            <a:off x="1445321" y="1684030"/>
            <a:ext cx="3469469" cy="437379"/>
          </a:xfrm>
          <a:prstGeom prst="roundRect">
            <a:avLst>
              <a:gd name="adj" fmla="val 24556"/>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sz="900" dirty="0">
                <a:solidFill>
                  <a:srgbClr val="FFFFFF"/>
                </a:solidFill>
              </a:rPr>
              <a:t>Fitted rate ratio for death from asthma as a function of the number of canisters of</a:t>
            </a:r>
          </a:p>
          <a:p>
            <a:pPr algn="ctr" defTabSz="457200"/>
            <a:r>
              <a:rPr lang="en-US" sz="900" dirty="0">
                <a:solidFill>
                  <a:srgbClr val="FFFFFF"/>
                </a:solidFill>
              </a:rPr>
              <a:t>inhaled corticosteroids used during the year before the index date</a:t>
            </a:r>
            <a:r>
              <a:rPr lang="en-US" sz="900" baseline="30000" dirty="0">
                <a:solidFill>
                  <a:srgbClr val="FFFFFF"/>
                </a:solidFill>
              </a:rPr>
              <a:t>1</a:t>
            </a:r>
          </a:p>
        </p:txBody>
      </p:sp>
      <p:graphicFrame>
        <p:nvGraphicFramePr>
          <p:cNvPr id="16" name="Chart 15"/>
          <p:cNvGraphicFramePr/>
          <p:nvPr>
            <p:extLst/>
          </p:nvPr>
        </p:nvGraphicFramePr>
        <p:xfrm>
          <a:off x="1495855" y="2228782"/>
          <a:ext cx="3368399" cy="2610669"/>
        </p:xfrm>
        <a:graphic>
          <a:graphicData uri="http://schemas.openxmlformats.org/drawingml/2006/chart">
            <c:chart xmlns:c="http://schemas.openxmlformats.org/drawingml/2006/chart" xmlns:r="http://schemas.openxmlformats.org/officeDocument/2006/relationships" r:id="rId3"/>
          </a:graphicData>
        </a:graphic>
      </p:graphicFrame>
      <p:sp>
        <p:nvSpPr>
          <p:cNvPr id="18" name="Rounded Rectangle 17"/>
          <p:cNvSpPr/>
          <p:nvPr/>
        </p:nvSpPr>
        <p:spPr>
          <a:xfrm>
            <a:off x="5094782" y="1718799"/>
            <a:ext cx="2333358" cy="20982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defTabSz="457200"/>
            <a:endParaRPr lang="en-US" sz="1400" dirty="0">
              <a:solidFill>
                <a:srgbClr val="08295A"/>
              </a:solidFill>
              <a:latin typeface="Avenir Oblique"/>
              <a:cs typeface="Avenir Oblique"/>
            </a:endParaRPr>
          </a:p>
          <a:p>
            <a:pPr defTabSz="457200"/>
            <a:r>
              <a:rPr lang="en-US" sz="1400" dirty="0">
                <a:solidFill>
                  <a:srgbClr val="08295A"/>
                </a:solidFill>
                <a:latin typeface="Avenir Oblique"/>
                <a:cs typeface="Avenir Oblique"/>
              </a:rPr>
              <a:t>“The rate of death from asthma decreased by 21 percent with each additional canister of inhaled corticosteroids used in the previous year (adjusted rate ratio, 0.79; 95 percent confidence interval, 0.65 to 0.97).”</a:t>
            </a:r>
            <a:r>
              <a:rPr lang="en-US" sz="1400" baseline="30000" dirty="0">
                <a:solidFill>
                  <a:srgbClr val="08295A"/>
                </a:solidFill>
                <a:latin typeface="Avenir Oblique"/>
                <a:cs typeface="Avenir Oblique"/>
              </a:rPr>
              <a:t>1</a:t>
            </a:r>
            <a:r>
              <a:rPr lang="en-US" sz="1400" dirty="0">
                <a:solidFill>
                  <a:srgbClr val="DA291C"/>
                </a:solidFill>
                <a:latin typeface="Avenir Oblique"/>
                <a:cs typeface="Avenir Oblique"/>
              </a:rPr>
              <a:t> </a:t>
            </a:r>
          </a:p>
          <a:p>
            <a:pPr defTabSz="457200"/>
            <a:endParaRPr lang="en-US" sz="1000" dirty="0">
              <a:solidFill>
                <a:srgbClr val="DA291C"/>
              </a:solidFill>
              <a:latin typeface="Avenir Oblique"/>
              <a:cs typeface="Avenir Oblique"/>
            </a:endParaRPr>
          </a:p>
          <a:p>
            <a:pPr algn="ctr" defTabSz="457200"/>
            <a:endParaRPr lang="en-US" sz="1400" baseline="30000" dirty="0">
              <a:solidFill>
                <a:srgbClr val="C62406"/>
              </a:solidFill>
            </a:endParaRPr>
          </a:p>
        </p:txBody>
      </p:sp>
    </p:spTree>
    <p:extLst>
      <p:ext uri="{BB962C8B-B14F-4D97-AF65-F5344CB8AC3E}">
        <p14:creationId xmlns:p14="http://schemas.microsoft.com/office/powerpoint/2010/main" val="108343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7926" y="511794"/>
            <a:ext cx="5837891" cy="879324"/>
          </a:xfrm>
        </p:spPr>
        <p:txBody>
          <a:bodyPr>
            <a:normAutofit fontScale="90000"/>
          </a:bodyPr>
          <a:lstStyle/>
          <a:p>
            <a:r>
              <a:rPr lang="en-US" dirty="0"/>
              <a:t>Paradoxes of asthma management</a:t>
            </a:r>
            <a:r>
              <a:rPr lang="en-US" baseline="30000" dirty="0"/>
              <a:t>1</a:t>
            </a:r>
            <a:endParaRPr lang="en-US" dirty="0"/>
          </a:p>
        </p:txBody>
      </p:sp>
      <p:sp>
        <p:nvSpPr>
          <p:cNvPr id="26" name="Text Placeholder 25"/>
          <p:cNvSpPr>
            <a:spLocks noGrp="1"/>
          </p:cNvSpPr>
          <p:nvPr>
            <p:ph type="body" sz="quarter" idx="16"/>
          </p:nvPr>
        </p:nvSpPr>
        <p:spPr>
          <a:xfrm>
            <a:off x="1357927" y="6108198"/>
            <a:ext cx="4037036" cy="408831"/>
          </a:xfrm>
        </p:spPr>
        <p:txBody>
          <a:bodyPr>
            <a:noAutofit/>
          </a:bodyPr>
          <a:lstStyle/>
          <a:p>
            <a:pPr>
              <a:buClrTx/>
            </a:pPr>
            <a:r>
              <a:rPr lang="en-US" dirty="0">
                <a:solidFill>
                  <a:srgbClr val="7F7F7F"/>
                </a:solidFill>
              </a:rPr>
              <a:t>1. O’Byrne PM, et al. Eur Respir J 2017 7;50:1701103 [https://doi.org/10.1183/13993003.01103-2017]. 2. </a:t>
            </a:r>
            <a:r>
              <a:rPr lang="en-US" dirty="0"/>
              <a:t>Global Strategy for Asthma Management and Prevention (GINA). Updated 2017.</a:t>
            </a:r>
          </a:p>
        </p:txBody>
      </p:sp>
      <p:sp>
        <p:nvSpPr>
          <p:cNvPr id="39" name="Rectangle 38"/>
          <p:cNvSpPr/>
          <p:nvPr/>
        </p:nvSpPr>
        <p:spPr>
          <a:xfrm>
            <a:off x="1048254" y="175692"/>
            <a:ext cx="2478564" cy="400110"/>
          </a:xfrm>
          <a:prstGeom prst="rect">
            <a:avLst/>
          </a:prstGeom>
          <a:noFill/>
          <a:effectLst/>
        </p:spPr>
        <p:txBody>
          <a:bodyPr wrap="none" lIns="91440" tIns="45720" rIns="91440" bIns="45720">
            <a:spAutoFit/>
          </a:bodyPr>
          <a:lstStyle/>
          <a:p>
            <a:pPr algn="ctr" defTabSz="457200"/>
            <a:r>
              <a:rPr lang="en-AU" sz="2000" b="1" dirty="0">
                <a:ln w="12700">
                  <a:noFill/>
                  <a:prstDash val="solid"/>
                </a:ln>
                <a:solidFill>
                  <a:srgbClr val="FFFFFF">
                    <a:lumMod val="65000"/>
                  </a:srgbClr>
                </a:solidFill>
              </a:rPr>
              <a:t>Recent publication</a:t>
            </a:r>
          </a:p>
        </p:txBody>
      </p:sp>
      <p:sp>
        <p:nvSpPr>
          <p:cNvPr id="40" name="TextBox 39"/>
          <p:cNvSpPr txBox="1"/>
          <p:nvPr/>
        </p:nvSpPr>
        <p:spPr>
          <a:xfrm>
            <a:off x="1357927" y="1517908"/>
            <a:ext cx="3165929" cy="1592744"/>
          </a:xfrm>
          <a:prstGeom prst="rect">
            <a:avLst/>
          </a:prstGeom>
          <a:noFill/>
        </p:spPr>
        <p:txBody>
          <a:bodyPr wrap="square" rtlCol="0">
            <a:spAutoFit/>
          </a:bodyPr>
          <a:lstStyle/>
          <a:p>
            <a:pPr defTabSz="457200">
              <a:spcAft>
                <a:spcPts val="300"/>
              </a:spcAft>
              <a:tabLst>
                <a:tab pos="180975" algn="l"/>
              </a:tabLst>
            </a:pPr>
            <a:r>
              <a:rPr lang="en-US" sz="900" dirty="0">
                <a:solidFill>
                  <a:srgbClr val="FFFFFF">
                    <a:lumMod val="50000"/>
                  </a:srgbClr>
                </a:solidFill>
              </a:rPr>
              <a:t>*	Not for children&lt;12 years</a:t>
            </a:r>
          </a:p>
          <a:p>
            <a:pPr defTabSz="457200">
              <a:spcAft>
                <a:spcPts val="300"/>
              </a:spcAft>
              <a:tabLst>
                <a:tab pos="180975" algn="l"/>
              </a:tabLst>
            </a:pPr>
            <a:r>
              <a:rPr lang="en-US" sz="900" dirty="0">
                <a:solidFill>
                  <a:srgbClr val="FFFFFF">
                    <a:lumMod val="50000"/>
                  </a:srgbClr>
                </a:solidFill>
              </a:rPr>
              <a:t>** 	For children 6-11 years, the preferred Step 3 treatment is medium dose ICS</a:t>
            </a:r>
          </a:p>
          <a:p>
            <a:pPr defTabSz="457200">
              <a:spcAft>
                <a:spcPts val="300"/>
              </a:spcAft>
              <a:tabLst>
                <a:tab pos="180975" algn="l"/>
              </a:tabLst>
            </a:pPr>
            <a:r>
              <a:rPr lang="en-US" sz="900" dirty="0">
                <a:solidFill>
                  <a:srgbClr val="FFFFFF">
                    <a:lumMod val="50000"/>
                  </a:srgbClr>
                </a:solidFill>
              </a:rPr>
              <a:t># 	Low dose ICS/eformoterol is reliever for patients prescribed low dose 	budesonide/eformoterol or low dose beclometasone/eformoterol maintenance 	and reliever therapy</a:t>
            </a:r>
          </a:p>
          <a:p>
            <a:pPr defTabSz="457200">
              <a:spcAft>
                <a:spcPts val="300"/>
              </a:spcAft>
              <a:tabLst>
                <a:tab pos="180975" algn="l"/>
              </a:tabLst>
            </a:pPr>
            <a:r>
              <a:rPr lang="en-US" sz="900" dirty="0">
                <a:solidFill>
                  <a:srgbClr val="FFFFFF">
                    <a:lumMod val="50000"/>
                  </a:srgbClr>
                </a:solidFill>
              </a:rPr>
              <a:t>+   Tiotropium by mist inhaler is an add-on treatment for patients with a history 	of exacerbations; it is not indicated in children &lt;12 years</a:t>
            </a:r>
          </a:p>
        </p:txBody>
      </p:sp>
      <p:sp>
        <p:nvSpPr>
          <p:cNvPr id="42" name="Text Placeholder 25"/>
          <p:cNvSpPr txBox="1">
            <a:spLocks/>
          </p:cNvSpPr>
          <p:nvPr/>
        </p:nvSpPr>
        <p:spPr>
          <a:xfrm>
            <a:off x="5298950" y="6108198"/>
            <a:ext cx="2504285" cy="408831"/>
          </a:xfrm>
          <a:prstGeom prst="rect">
            <a:avLst/>
          </a:prstGeom>
        </p:spPr>
        <p:txBody>
          <a:bodyPr vert="horz" lIns="91440" tIns="45720" rIns="91440" bIns="45720" rtlCol="0">
            <a:noAutofit/>
          </a:bodyPr>
          <a:lstStyle>
            <a:lvl1pPr marL="0" indent="0" algn="l" defTabSz="457200" rtl="0" eaLnBrk="1" latinLnBrk="0" hangingPunct="1">
              <a:lnSpc>
                <a:spcPct val="120000"/>
              </a:lnSpc>
              <a:spcBef>
                <a:spcPct val="20000"/>
              </a:spcBef>
              <a:buClr>
                <a:schemeClr val="accent1"/>
              </a:buClr>
              <a:buFontTx/>
              <a:buNone/>
              <a:defRPr sz="900" kern="1200" spc="0">
                <a:solidFill>
                  <a:schemeClr val="bg1">
                    <a:lumMod val="50000"/>
                  </a:schemeClr>
                </a:solidFill>
                <a:latin typeface="+mn-lt"/>
                <a:ea typeface="+mn-ea"/>
                <a:cs typeface="+mn-cs"/>
              </a:defRPr>
            </a:lvl1pPr>
            <a:lvl2pPr marL="742950" indent="-285750" algn="l" defTabSz="457200" rtl="0" eaLnBrk="1" latinLnBrk="0" hangingPunct="1">
              <a:lnSpc>
                <a:spcPct val="120000"/>
              </a:lnSpc>
              <a:spcBef>
                <a:spcPct val="20000"/>
              </a:spcBef>
              <a:buClr>
                <a:schemeClr val="accent1"/>
              </a:buClr>
              <a:buFont typeface="Arial"/>
              <a:buChar char="–"/>
              <a:defRPr sz="2400" kern="1200" spc="-100">
                <a:solidFill>
                  <a:schemeClr val="tx1"/>
                </a:solidFill>
                <a:latin typeface="+mn-lt"/>
                <a:ea typeface="+mn-ea"/>
                <a:cs typeface="+mn-cs"/>
              </a:defRPr>
            </a:lvl2pPr>
            <a:lvl3pPr marL="1143000" indent="-228600" algn="l" defTabSz="457200" rtl="0" eaLnBrk="1" latinLnBrk="0" hangingPunct="1">
              <a:lnSpc>
                <a:spcPct val="120000"/>
              </a:lnSpc>
              <a:spcBef>
                <a:spcPct val="20000"/>
              </a:spcBef>
              <a:buClr>
                <a:schemeClr val="accent1"/>
              </a:buClr>
              <a:buFont typeface="Arial"/>
              <a:buChar char="•"/>
              <a:defRPr sz="1600" kern="1200" spc="-100">
                <a:solidFill>
                  <a:schemeClr val="tx1"/>
                </a:solidFill>
                <a:latin typeface="+mn-lt"/>
                <a:ea typeface="+mn-ea"/>
                <a:cs typeface="+mn-cs"/>
              </a:defRPr>
            </a:lvl3pPr>
            <a:lvl4pPr marL="16002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4pPr>
            <a:lvl5pPr marL="20574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Clr>
                <a:srgbClr val="DA291C"/>
              </a:buClr>
            </a:pPr>
            <a:r>
              <a:rPr lang="en-US" dirty="0">
                <a:solidFill>
                  <a:srgbClr val="FFFFFF">
                    <a:lumMod val="50000"/>
                  </a:srgbClr>
                </a:solidFill>
              </a:rPr>
              <a:t>LTRA: leukotriene antagonist; OCS: oral corticosteroid</a:t>
            </a:r>
            <a:br>
              <a:rPr lang="en-US" dirty="0">
                <a:solidFill>
                  <a:srgbClr val="FFFFFF">
                    <a:lumMod val="50000"/>
                  </a:srgbClr>
                </a:solidFill>
              </a:rPr>
            </a:br>
            <a:r>
              <a:rPr lang="en-US" dirty="0">
                <a:solidFill>
                  <a:srgbClr val="FFFFFF">
                    <a:lumMod val="50000"/>
                  </a:srgbClr>
                </a:solidFill>
              </a:rPr>
              <a:t>SABA: short acting beta</a:t>
            </a:r>
            <a:r>
              <a:rPr lang="en-US" baseline="-25000" dirty="0">
                <a:solidFill>
                  <a:srgbClr val="FFFFFF">
                    <a:lumMod val="50000"/>
                  </a:srgbClr>
                </a:solidFill>
              </a:rPr>
              <a:t>2</a:t>
            </a:r>
            <a:r>
              <a:rPr lang="en-US" dirty="0">
                <a:solidFill>
                  <a:srgbClr val="FFFFFF">
                    <a:lumMod val="50000"/>
                  </a:srgbClr>
                </a:solidFill>
              </a:rPr>
              <a:t>-agonist; Theophy: theophylline</a:t>
            </a:r>
          </a:p>
        </p:txBody>
      </p:sp>
      <p:sp>
        <p:nvSpPr>
          <p:cNvPr id="43" name="Rounded Rectangle 42"/>
          <p:cNvSpPr/>
          <p:nvPr/>
        </p:nvSpPr>
        <p:spPr>
          <a:xfrm>
            <a:off x="1445319" y="5358684"/>
            <a:ext cx="6274504" cy="64242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en-US" sz="1400" dirty="0">
                <a:solidFill>
                  <a:srgbClr val="FFFFFF"/>
                </a:solidFill>
              </a:rPr>
              <a:t>Overuse of SABA and underuse of preventers is reinforced by paradoxes in current treatment.</a:t>
            </a:r>
            <a:r>
              <a:rPr lang="en-US" sz="1400" baseline="30000" dirty="0">
                <a:solidFill>
                  <a:srgbClr val="FFFFFF"/>
                </a:solidFill>
              </a:rPr>
              <a:t>1</a:t>
            </a:r>
          </a:p>
        </p:txBody>
      </p:sp>
      <p:sp>
        <p:nvSpPr>
          <p:cNvPr id="44" name="TextBox 43"/>
          <p:cNvSpPr txBox="1"/>
          <p:nvPr/>
        </p:nvSpPr>
        <p:spPr>
          <a:xfrm>
            <a:off x="1143002" y="3181457"/>
            <a:ext cx="857469" cy="369332"/>
          </a:xfrm>
          <a:prstGeom prst="rect">
            <a:avLst/>
          </a:prstGeom>
          <a:noFill/>
        </p:spPr>
        <p:txBody>
          <a:bodyPr wrap="square" lIns="0" rIns="0" rtlCol="0">
            <a:spAutoFit/>
          </a:bodyPr>
          <a:lstStyle/>
          <a:p>
            <a:pPr algn="r" defTabSz="457200"/>
            <a:r>
              <a:rPr lang="en-US" sz="900" dirty="0">
                <a:solidFill>
                  <a:srgbClr val="4D4D4D"/>
                </a:solidFill>
              </a:rPr>
              <a:t>PREFERRED CONTROLLER</a:t>
            </a:r>
          </a:p>
        </p:txBody>
      </p:sp>
      <p:sp>
        <p:nvSpPr>
          <p:cNvPr id="45" name="TextBox 44"/>
          <p:cNvSpPr txBox="1"/>
          <p:nvPr/>
        </p:nvSpPr>
        <p:spPr>
          <a:xfrm>
            <a:off x="1205384" y="4028510"/>
            <a:ext cx="795089" cy="369332"/>
          </a:xfrm>
          <a:prstGeom prst="rect">
            <a:avLst/>
          </a:prstGeom>
          <a:noFill/>
        </p:spPr>
        <p:txBody>
          <a:bodyPr wrap="none" lIns="0" rIns="0" rtlCol="0">
            <a:spAutoFit/>
          </a:bodyPr>
          <a:lstStyle/>
          <a:p>
            <a:pPr algn="r" defTabSz="457200"/>
            <a:r>
              <a:rPr lang="en-US" sz="900" dirty="0">
                <a:solidFill>
                  <a:srgbClr val="4D4D4D"/>
                </a:solidFill>
              </a:rPr>
              <a:t>Other controller</a:t>
            </a:r>
          </a:p>
          <a:p>
            <a:pPr algn="r" defTabSz="457200"/>
            <a:r>
              <a:rPr lang="en-US" sz="900" dirty="0">
                <a:solidFill>
                  <a:srgbClr val="4D4D4D"/>
                </a:solidFill>
              </a:rPr>
              <a:t>options</a:t>
            </a:r>
          </a:p>
        </p:txBody>
      </p:sp>
      <p:sp>
        <p:nvSpPr>
          <p:cNvPr id="46" name="TextBox 45"/>
          <p:cNvSpPr txBox="1"/>
          <p:nvPr/>
        </p:nvSpPr>
        <p:spPr>
          <a:xfrm>
            <a:off x="1404155" y="4651546"/>
            <a:ext cx="596317" cy="230832"/>
          </a:xfrm>
          <a:prstGeom prst="rect">
            <a:avLst/>
          </a:prstGeom>
          <a:noFill/>
        </p:spPr>
        <p:txBody>
          <a:bodyPr wrap="square" lIns="0" rIns="0" rtlCol="0">
            <a:spAutoFit/>
          </a:bodyPr>
          <a:lstStyle/>
          <a:p>
            <a:pPr algn="r" defTabSz="457200"/>
            <a:r>
              <a:rPr lang="en-US" sz="900" dirty="0">
                <a:solidFill>
                  <a:srgbClr val="4D4D4D"/>
                </a:solidFill>
              </a:rPr>
              <a:t>RELIEVER</a:t>
            </a:r>
          </a:p>
        </p:txBody>
      </p:sp>
      <p:grpSp>
        <p:nvGrpSpPr>
          <p:cNvPr id="75" name="Group 74"/>
          <p:cNvGrpSpPr/>
          <p:nvPr/>
        </p:nvGrpSpPr>
        <p:grpSpPr>
          <a:xfrm>
            <a:off x="2121274" y="4543372"/>
            <a:ext cx="2488886" cy="445693"/>
            <a:chOff x="1304363" y="4543366"/>
            <a:chExt cx="3318515" cy="445693"/>
          </a:xfrm>
        </p:grpSpPr>
        <p:sp>
          <p:nvSpPr>
            <p:cNvPr id="48" name="Round Single Corner Rectangle 47"/>
            <p:cNvSpPr/>
            <p:nvPr/>
          </p:nvSpPr>
          <p:spPr>
            <a:xfrm rot="10800000">
              <a:off x="1304363" y="4543366"/>
              <a:ext cx="3318515" cy="445693"/>
            </a:xfrm>
            <a:prstGeom prst="round1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wrap="square" rtlCol="0" anchor="ctr"/>
            <a:lstStyle/>
            <a:p>
              <a:pPr algn="ctr" defTabSz="457200"/>
              <a:endParaRPr lang="en-US" dirty="0">
                <a:solidFill>
                  <a:srgbClr val="FFFFFF"/>
                </a:solidFill>
              </a:endParaRPr>
            </a:p>
          </p:txBody>
        </p:sp>
        <p:sp>
          <p:nvSpPr>
            <p:cNvPr id="53" name="Rectangle 52"/>
            <p:cNvSpPr/>
            <p:nvPr/>
          </p:nvSpPr>
          <p:spPr>
            <a:xfrm>
              <a:off x="2050762" y="4636157"/>
              <a:ext cx="1825715" cy="261610"/>
            </a:xfrm>
            <a:prstGeom prst="rect">
              <a:avLst/>
            </a:prstGeom>
          </p:spPr>
          <p:txBody>
            <a:bodyPr wrap="none">
              <a:spAutoFit/>
            </a:bodyPr>
            <a:lstStyle/>
            <a:p>
              <a:pPr algn="ctr" defTabSz="457200"/>
              <a:r>
                <a:rPr lang="en-US" sz="1100" dirty="0">
                  <a:solidFill>
                    <a:srgbClr val="FFFFFF"/>
                  </a:solidFill>
                </a:rPr>
                <a:t>“As needed” SABA</a:t>
              </a:r>
            </a:p>
          </p:txBody>
        </p:sp>
      </p:grpSp>
      <p:sp>
        <p:nvSpPr>
          <p:cNvPr id="56" name="Rectangle 55"/>
          <p:cNvSpPr/>
          <p:nvPr/>
        </p:nvSpPr>
        <p:spPr>
          <a:xfrm>
            <a:off x="2441137" y="5023642"/>
            <a:ext cx="4282868" cy="276999"/>
          </a:xfrm>
          <a:prstGeom prst="rect">
            <a:avLst/>
          </a:prstGeom>
        </p:spPr>
        <p:txBody>
          <a:bodyPr wrap="square">
            <a:spAutoFit/>
          </a:bodyPr>
          <a:lstStyle/>
          <a:p>
            <a:pPr algn="ctr" defTabSz="457200"/>
            <a:r>
              <a:rPr lang="en-US" sz="1200" b="1" dirty="0">
                <a:solidFill>
                  <a:srgbClr val="4D4D4D"/>
                </a:solidFill>
              </a:rPr>
              <a:t>Poor patient understanding and confusion</a:t>
            </a:r>
          </a:p>
        </p:txBody>
      </p:sp>
      <p:grpSp>
        <p:nvGrpSpPr>
          <p:cNvPr id="74" name="Group 73"/>
          <p:cNvGrpSpPr/>
          <p:nvPr/>
        </p:nvGrpSpPr>
        <p:grpSpPr>
          <a:xfrm>
            <a:off x="4593749" y="4543372"/>
            <a:ext cx="3127780" cy="445693"/>
            <a:chOff x="4600875" y="4543366"/>
            <a:chExt cx="4193016" cy="445693"/>
          </a:xfrm>
        </p:grpSpPr>
        <p:sp>
          <p:nvSpPr>
            <p:cNvPr id="55" name="Round Single Corner Rectangle 54"/>
            <p:cNvSpPr/>
            <p:nvPr/>
          </p:nvSpPr>
          <p:spPr>
            <a:xfrm rot="10800000" flipH="1">
              <a:off x="4622879" y="4543366"/>
              <a:ext cx="4149008" cy="445693"/>
            </a:xfrm>
            <a:prstGeom prst="round1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wrap="square" rtlCol="0" anchor="ctr"/>
            <a:lstStyle/>
            <a:p>
              <a:pPr algn="ctr" defTabSz="457200"/>
              <a:endParaRPr lang="en-US" dirty="0">
                <a:solidFill>
                  <a:srgbClr val="FFFFFF"/>
                </a:solidFill>
              </a:endParaRPr>
            </a:p>
          </p:txBody>
        </p:sp>
        <p:sp>
          <p:nvSpPr>
            <p:cNvPr id="57" name="Rectangle 56"/>
            <p:cNvSpPr/>
            <p:nvPr/>
          </p:nvSpPr>
          <p:spPr>
            <a:xfrm>
              <a:off x="4600875" y="4635411"/>
              <a:ext cx="4193016" cy="261610"/>
            </a:xfrm>
            <a:prstGeom prst="rect">
              <a:avLst/>
            </a:prstGeom>
          </p:spPr>
          <p:txBody>
            <a:bodyPr wrap="none">
              <a:spAutoFit/>
            </a:bodyPr>
            <a:lstStyle/>
            <a:p>
              <a:pPr algn="ctr" defTabSz="457200"/>
              <a:r>
                <a:rPr lang="en-US" sz="1100" dirty="0">
                  <a:solidFill>
                    <a:srgbClr val="FFFFFF"/>
                  </a:solidFill>
                </a:rPr>
                <a:t>“As needed” SABA or low dose ICS/formoterol</a:t>
              </a:r>
              <a:r>
                <a:rPr lang="en-US" sz="1100" baseline="30000" dirty="0">
                  <a:solidFill>
                    <a:srgbClr val="FFFFFF"/>
                  </a:solidFill>
                </a:rPr>
                <a:t>#</a:t>
              </a:r>
            </a:p>
          </p:txBody>
        </p:sp>
      </p:grpSp>
      <p:grpSp>
        <p:nvGrpSpPr>
          <p:cNvPr id="109" name="Group 108"/>
          <p:cNvGrpSpPr/>
          <p:nvPr/>
        </p:nvGrpSpPr>
        <p:grpSpPr>
          <a:xfrm>
            <a:off x="2121276" y="2850648"/>
            <a:ext cx="877421" cy="1706022"/>
            <a:chOff x="1304365" y="2850648"/>
            <a:chExt cx="1169894" cy="1706022"/>
          </a:xfrm>
        </p:grpSpPr>
        <p:sp>
          <p:nvSpPr>
            <p:cNvPr id="50" name="Round Single Corner Rectangle 49"/>
            <p:cNvSpPr/>
            <p:nvPr/>
          </p:nvSpPr>
          <p:spPr>
            <a:xfrm rot="10800000" flipV="1">
              <a:off x="1304365" y="2850648"/>
              <a:ext cx="1169894" cy="1041862"/>
            </a:xfrm>
            <a:prstGeom prst="round1Rect">
              <a:avLst>
                <a:gd name="adj" fmla="val 6373"/>
              </a:avLst>
            </a:prstGeom>
            <a:solidFill>
              <a:schemeClr val="bg1">
                <a:lumMod val="7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1</a:t>
              </a:r>
            </a:p>
          </p:txBody>
        </p:sp>
        <p:sp>
          <p:nvSpPr>
            <p:cNvPr id="49" name="Rectangle 48"/>
            <p:cNvSpPr/>
            <p:nvPr/>
          </p:nvSpPr>
          <p:spPr>
            <a:xfrm>
              <a:off x="1304365" y="3872670"/>
              <a:ext cx="1169894"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a:solidFill>
                    <a:srgbClr val="FFFFFF"/>
                  </a:solidFill>
                </a:rPr>
                <a:t>Consider low dose ICS</a:t>
              </a:r>
            </a:p>
          </p:txBody>
        </p:sp>
      </p:grpSp>
      <p:grpSp>
        <p:nvGrpSpPr>
          <p:cNvPr id="108" name="Group 107"/>
          <p:cNvGrpSpPr/>
          <p:nvPr/>
        </p:nvGrpSpPr>
        <p:grpSpPr>
          <a:xfrm>
            <a:off x="2998697" y="2850649"/>
            <a:ext cx="1611465" cy="1706023"/>
            <a:chOff x="2474260" y="2850647"/>
            <a:chExt cx="2148620" cy="1706023"/>
          </a:xfrm>
        </p:grpSpPr>
        <p:sp>
          <p:nvSpPr>
            <p:cNvPr id="54" name="Rectangle 53"/>
            <p:cNvSpPr/>
            <p:nvPr/>
          </p:nvSpPr>
          <p:spPr>
            <a:xfrm>
              <a:off x="2474260" y="2850647"/>
              <a:ext cx="2148620" cy="1041863"/>
            </a:xfrm>
            <a:prstGeom prst="rect">
              <a:avLst/>
            </a:prstGeom>
            <a:solidFill>
              <a:schemeClr val="tx1">
                <a:lumMod val="60000"/>
                <a:lumOff val="40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2:</a:t>
              </a:r>
            </a:p>
            <a:p>
              <a:pPr algn="ctr" defTabSz="457200"/>
              <a:r>
                <a:rPr lang="en-US" sz="1000" dirty="0">
                  <a:solidFill>
                    <a:srgbClr val="FFFFFF"/>
                  </a:solidFill>
                </a:rPr>
                <a:t>Low dose ICS</a:t>
              </a:r>
            </a:p>
          </p:txBody>
        </p:sp>
        <p:sp>
          <p:nvSpPr>
            <p:cNvPr id="58" name="Rectangle 57"/>
            <p:cNvSpPr/>
            <p:nvPr/>
          </p:nvSpPr>
          <p:spPr>
            <a:xfrm>
              <a:off x="2474260" y="3872670"/>
              <a:ext cx="2148620"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a:solidFill>
                    <a:srgbClr val="FFFFFF"/>
                  </a:solidFill>
                </a:rPr>
                <a:t>LTRA/Low dose theophylline*</a:t>
              </a:r>
            </a:p>
          </p:txBody>
        </p:sp>
      </p:grpSp>
      <p:grpSp>
        <p:nvGrpSpPr>
          <p:cNvPr id="105" name="Group 104"/>
          <p:cNvGrpSpPr/>
          <p:nvPr/>
        </p:nvGrpSpPr>
        <p:grpSpPr>
          <a:xfrm>
            <a:off x="6490925" y="1852808"/>
            <a:ext cx="1483901" cy="2704016"/>
            <a:chOff x="7130562" y="1852808"/>
            <a:chExt cx="1978535" cy="2704016"/>
          </a:xfrm>
        </p:grpSpPr>
        <p:sp>
          <p:nvSpPr>
            <p:cNvPr id="99" name="Freeform 98"/>
            <p:cNvSpPr/>
            <p:nvPr/>
          </p:nvSpPr>
          <p:spPr>
            <a:xfrm rot="20597748" flipV="1">
              <a:off x="7130562" y="1852808"/>
              <a:ext cx="1978535" cy="2172940"/>
            </a:xfrm>
            <a:custGeom>
              <a:avLst/>
              <a:gdLst>
                <a:gd name="connsiteX0" fmla="*/ 1978535 w 1978535"/>
                <a:gd name="connsiteY0" fmla="*/ 2172940 h 2172940"/>
                <a:gd name="connsiteX1" fmla="*/ 1326448 w 1978535"/>
                <a:gd name="connsiteY1" fmla="*/ 0 h 2172940"/>
                <a:gd name="connsiteX2" fmla="*/ 0 w 1978535"/>
                <a:gd name="connsiteY2" fmla="*/ 398059 h 2172940"/>
                <a:gd name="connsiteX3" fmla="*/ 532632 w 1978535"/>
                <a:gd name="connsiteY3" fmla="*/ 2172940 h 2172940"/>
              </a:gdLst>
              <a:ahLst/>
              <a:cxnLst>
                <a:cxn ang="0">
                  <a:pos x="connsiteX0" y="connsiteY0"/>
                </a:cxn>
                <a:cxn ang="0">
                  <a:pos x="connsiteX1" y="connsiteY1"/>
                </a:cxn>
                <a:cxn ang="0">
                  <a:pos x="connsiteX2" y="connsiteY2"/>
                </a:cxn>
                <a:cxn ang="0">
                  <a:pos x="connsiteX3" y="connsiteY3"/>
                </a:cxn>
              </a:cxnLst>
              <a:rect l="l" t="t" r="r" b="b"/>
              <a:pathLst>
                <a:path w="1978535" h="2172940">
                  <a:moveTo>
                    <a:pt x="1978535" y="2172940"/>
                  </a:moveTo>
                  <a:lnTo>
                    <a:pt x="1326448" y="0"/>
                  </a:lnTo>
                  <a:lnTo>
                    <a:pt x="0" y="398059"/>
                  </a:lnTo>
                  <a:lnTo>
                    <a:pt x="532632" y="2172940"/>
                  </a:lnTo>
                  <a:close/>
                </a:path>
              </a:pathLst>
            </a:custGeom>
            <a:solidFill>
              <a:schemeClr val="accent2"/>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endParaRPr lang="en-US" sz="1000" dirty="0">
                <a:solidFill>
                  <a:srgbClr val="FFFFFF"/>
                </a:solidFill>
              </a:endParaRPr>
            </a:p>
          </p:txBody>
        </p:sp>
        <p:grpSp>
          <p:nvGrpSpPr>
            <p:cNvPr id="104" name="Group 103"/>
            <p:cNvGrpSpPr/>
            <p:nvPr/>
          </p:nvGrpSpPr>
          <p:grpSpPr>
            <a:xfrm>
              <a:off x="7370177" y="2123570"/>
              <a:ext cx="1385161" cy="2433254"/>
              <a:chOff x="7370177" y="2123570"/>
              <a:chExt cx="1385161" cy="2433254"/>
            </a:xfrm>
          </p:grpSpPr>
          <p:sp>
            <p:nvSpPr>
              <p:cNvPr id="103" name="Rectangle 102"/>
              <p:cNvSpPr/>
              <p:nvPr/>
            </p:nvSpPr>
            <p:spPr>
              <a:xfrm>
                <a:off x="7445352" y="2123570"/>
                <a:ext cx="1188898" cy="1674474"/>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tIns="180000" rtlCol="0" anchor="t" anchorCtr="0">
                <a:spAutoFit/>
              </a:bodyPr>
              <a:lstStyle/>
              <a:p>
                <a:pPr algn="ctr" defTabSz="457200"/>
                <a:r>
                  <a:rPr lang="en-US" sz="1400" b="1" dirty="0">
                    <a:solidFill>
                      <a:srgbClr val="FFFFFF"/>
                    </a:solidFill>
                  </a:rPr>
                  <a:t>STEP 5:</a:t>
                </a:r>
              </a:p>
              <a:p>
                <a:pPr algn="ctr" defTabSz="457200"/>
                <a:r>
                  <a:rPr lang="en-US" sz="1000" dirty="0">
                    <a:solidFill>
                      <a:srgbClr val="FFFFFF"/>
                    </a:solidFill>
                  </a:rPr>
                  <a:t>Refer  for</a:t>
                </a:r>
              </a:p>
              <a:p>
                <a:pPr algn="ctr" defTabSz="457200"/>
                <a:r>
                  <a:rPr lang="en-US" sz="1000" dirty="0">
                    <a:solidFill>
                      <a:srgbClr val="FFFFFF"/>
                    </a:solidFill>
                  </a:rPr>
                  <a:t>add on treatment</a:t>
                </a:r>
              </a:p>
              <a:p>
                <a:pPr algn="ctr" defTabSz="457200"/>
                <a:endParaRPr lang="en-US" sz="1000" dirty="0">
                  <a:solidFill>
                    <a:srgbClr val="FFFFFF"/>
                  </a:solidFill>
                </a:endParaRPr>
              </a:p>
              <a:p>
                <a:pPr algn="ctr" defTabSz="457200"/>
                <a:r>
                  <a:rPr lang="en-US" sz="1000" dirty="0">
                    <a:solidFill>
                      <a:srgbClr val="FFFFFF"/>
                    </a:solidFill>
                  </a:rPr>
                  <a:t>e.g. Tiotropium*</a:t>
                </a:r>
                <a:r>
                  <a:rPr lang="en-US" sz="1000" baseline="30000" dirty="0">
                    <a:solidFill>
                      <a:srgbClr val="FFFFFF"/>
                    </a:solidFill>
                  </a:rPr>
                  <a:t>+</a:t>
                </a:r>
              </a:p>
              <a:p>
                <a:pPr algn="ctr" defTabSz="457200"/>
                <a:r>
                  <a:rPr lang="en-US" sz="1000" dirty="0">
                    <a:solidFill>
                      <a:srgbClr val="FFFFFF"/>
                    </a:solidFill>
                  </a:rPr>
                  <a:t>Anti IgE</a:t>
                </a:r>
              </a:p>
              <a:p>
                <a:pPr algn="ctr" defTabSz="457200"/>
                <a:r>
                  <a:rPr lang="en-US" sz="1000" dirty="0">
                    <a:solidFill>
                      <a:srgbClr val="FFFFFF"/>
                    </a:solidFill>
                  </a:rPr>
                  <a:t>Anti IL- 5*</a:t>
                </a:r>
              </a:p>
            </p:txBody>
          </p:sp>
          <p:sp>
            <p:nvSpPr>
              <p:cNvPr id="71" name="Rectangle 70"/>
              <p:cNvSpPr/>
              <p:nvPr/>
            </p:nvSpPr>
            <p:spPr>
              <a:xfrm>
                <a:off x="7370177" y="3872824"/>
                <a:ext cx="1385161"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r>
                  <a:rPr lang="en-US" sz="1000" dirty="0">
                    <a:solidFill>
                      <a:srgbClr val="FFFFFF"/>
                    </a:solidFill>
                  </a:rPr>
                  <a:t>Low dose OCS</a:t>
                </a:r>
              </a:p>
            </p:txBody>
          </p:sp>
        </p:grpSp>
      </p:grpSp>
      <p:grpSp>
        <p:nvGrpSpPr>
          <p:cNvPr id="106" name="Group 105"/>
          <p:cNvGrpSpPr/>
          <p:nvPr/>
        </p:nvGrpSpPr>
        <p:grpSpPr>
          <a:xfrm>
            <a:off x="5503113" y="2257156"/>
            <a:ext cx="1394856" cy="2299668"/>
            <a:chOff x="5813484" y="2257156"/>
            <a:chExt cx="1859808" cy="2299668"/>
          </a:xfrm>
        </p:grpSpPr>
        <p:sp>
          <p:nvSpPr>
            <p:cNvPr id="97" name="Freeform 96"/>
            <p:cNvSpPr/>
            <p:nvPr/>
          </p:nvSpPr>
          <p:spPr>
            <a:xfrm rot="20597748" flipV="1">
              <a:off x="5813484" y="2257156"/>
              <a:ext cx="1859808" cy="1777309"/>
            </a:xfrm>
            <a:custGeom>
              <a:avLst/>
              <a:gdLst>
                <a:gd name="connsiteX0" fmla="*/ 1859808 w 1859808"/>
                <a:gd name="connsiteY0" fmla="*/ 1777309 h 1777309"/>
                <a:gd name="connsiteX1" fmla="*/ 1326448 w 1859808"/>
                <a:gd name="connsiteY1" fmla="*/ 0 h 1777309"/>
                <a:gd name="connsiteX2" fmla="*/ 0 w 1859808"/>
                <a:gd name="connsiteY2" fmla="*/ 398059 h 1777309"/>
                <a:gd name="connsiteX3" fmla="*/ 413905 w 1859808"/>
                <a:gd name="connsiteY3" fmla="*/ 1777309 h 1777309"/>
              </a:gdLst>
              <a:ahLst/>
              <a:cxnLst>
                <a:cxn ang="0">
                  <a:pos x="connsiteX0" y="connsiteY0"/>
                </a:cxn>
                <a:cxn ang="0">
                  <a:pos x="connsiteX1" y="connsiteY1"/>
                </a:cxn>
                <a:cxn ang="0">
                  <a:pos x="connsiteX2" y="connsiteY2"/>
                </a:cxn>
                <a:cxn ang="0">
                  <a:pos x="connsiteX3" y="connsiteY3"/>
                </a:cxn>
              </a:cxnLst>
              <a:rect l="l" t="t" r="r" b="b"/>
              <a:pathLst>
                <a:path w="1859808" h="1777309">
                  <a:moveTo>
                    <a:pt x="1859808" y="1777309"/>
                  </a:moveTo>
                  <a:lnTo>
                    <a:pt x="1326448" y="0"/>
                  </a:lnTo>
                  <a:lnTo>
                    <a:pt x="0" y="398059"/>
                  </a:lnTo>
                  <a:lnTo>
                    <a:pt x="413905" y="1777309"/>
                  </a:lnTo>
                  <a:close/>
                </a:path>
              </a:pathLst>
            </a:custGeom>
            <a:solidFill>
              <a:schemeClr val="accent2"/>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endParaRPr lang="en-US" sz="1000" dirty="0">
                <a:solidFill>
                  <a:srgbClr val="FFFFFF"/>
                </a:solidFill>
              </a:endParaRPr>
            </a:p>
          </p:txBody>
        </p:sp>
        <p:sp>
          <p:nvSpPr>
            <p:cNvPr id="102" name="Rectangle 101"/>
            <p:cNvSpPr/>
            <p:nvPr/>
          </p:nvSpPr>
          <p:spPr>
            <a:xfrm>
              <a:off x="6082245" y="2479170"/>
              <a:ext cx="1188898" cy="905033"/>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tIns="180000" rtlCol="0" anchor="t" anchorCtr="0">
              <a:spAutoFit/>
            </a:bodyPr>
            <a:lstStyle/>
            <a:p>
              <a:pPr algn="ctr" defTabSz="457200"/>
              <a:r>
                <a:rPr lang="en-US" sz="1400" b="1" dirty="0">
                  <a:solidFill>
                    <a:srgbClr val="FFFFFF"/>
                  </a:solidFill>
                </a:rPr>
                <a:t>STEP 4:</a:t>
              </a:r>
            </a:p>
            <a:p>
              <a:pPr algn="ctr" defTabSz="457200"/>
              <a:r>
                <a:rPr lang="en-US" sz="1000" dirty="0">
                  <a:solidFill>
                    <a:srgbClr val="FFFFFF"/>
                  </a:solidFill>
                </a:rPr>
                <a:t>Medium/high dose</a:t>
              </a:r>
            </a:p>
            <a:p>
              <a:pPr algn="ctr" defTabSz="457200"/>
              <a:r>
                <a:rPr lang="en-US" sz="1000" dirty="0">
                  <a:solidFill>
                    <a:srgbClr val="FFFFFF"/>
                  </a:solidFill>
                </a:rPr>
                <a:t>ICS + LABA</a:t>
              </a:r>
            </a:p>
          </p:txBody>
        </p:sp>
        <p:sp>
          <p:nvSpPr>
            <p:cNvPr id="72" name="Rectangle 71"/>
            <p:cNvSpPr/>
            <p:nvPr/>
          </p:nvSpPr>
          <p:spPr>
            <a:xfrm>
              <a:off x="5993736" y="3872824"/>
              <a:ext cx="1376170"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r>
                <a:rPr lang="en-US" sz="1000" dirty="0">
                  <a:solidFill>
                    <a:srgbClr val="FFFFFF"/>
                  </a:solidFill>
                </a:rPr>
                <a:t>+ tiotropium*</a:t>
              </a:r>
              <a:r>
                <a:rPr lang="en-US" sz="1000" baseline="30000" dirty="0">
                  <a:solidFill>
                    <a:srgbClr val="FFFFFF"/>
                  </a:solidFill>
                </a:rPr>
                <a:t>+</a:t>
              </a:r>
            </a:p>
            <a:p>
              <a:pPr algn="ctr" defTabSz="457200"/>
              <a:r>
                <a:rPr lang="en-US" sz="1000" dirty="0">
                  <a:solidFill>
                    <a:srgbClr val="FFFFFF"/>
                  </a:solidFill>
                </a:rPr>
                <a:t>High dose ICS + LTRA (or +</a:t>
              </a:r>
              <a:r>
                <a:rPr lang="en-US" sz="1000" dirty="0" err="1">
                  <a:solidFill>
                    <a:srgbClr val="FFFFFF"/>
                  </a:solidFill>
                </a:rPr>
                <a:t>theoph</a:t>
              </a:r>
              <a:r>
                <a:rPr lang="en-US" sz="1000" dirty="0">
                  <a:solidFill>
                    <a:srgbClr val="FFFFFF"/>
                  </a:solidFill>
                </a:rPr>
                <a:t>*)</a:t>
              </a:r>
            </a:p>
          </p:txBody>
        </p:sp>
      </p:grpSp>
      <p:grpSp>
        <p:nvGrpSpPr>
          <p:cNvPr id="107" name="Group 106"/>
          <p:cNvGrpSpPr/>
          <p:nvPr/>
        </p:nvGrpSpPr>
        <p:grpSpPr>
          <a:xfrm>
            <a:off x="4521189" y="2661087"/>
            <a:ext cx="1296492" cy="1895739"/>
            <a:chOff x="4504252" y="2661085"/>
            <a:chExt cx="1728656" cy="1895739"/>
          </a:xfrm>
        </p:grpSpPr>
        <p:sp>
          <p:nvSpPr>
            <p:cNvPr id="101" name="Freeform 100"/>
            <p:cNvSpPr/>
            <p:nvPr/>
          </p:nvSpPr>
          <p:spPr>
            <a:xfrm rot="20597748" flipV="1">
              <a:off x="4504252" y="2661085"/>
              <a:ext cx="1728656" cy="1385050"/>
            </a:xfrm>
            <a:custGeom>
              <a:avLst/>
              <a:gdLst>
                <a:gd name="connsiteX0" fmla="*/ 1728656 w 1728656"/>
                <a:gd name="connsiteY0" fmla="*/ 1385050 h 1385050"/>
                <a:gd name="connsiteX1" fmla="*/ 1313010 w 1728656"/>
                <a:gd name="connsiteY1" fmla="*/ 0 h 1385050"/>
                <a:gd name="connsiteX2" fmla="*/ 0 w 1728656"/>
                <a:gd name="connsiteY2" fmla="*/ 394027 h 1385050"/>
                <a:gd name="connsiteX3" fmla="*/ 297399 w 1728656"/>
                <a:gd name="connsiteY3" fmla="*/ 1385050 h 1385050"/>
              </a:gdLst>
              <a:ahLst/>
              <a:cxnLst>
                <a:cxn ang="0">
                  <a:pos x="connsiteX0" y="connsiteY0"/>
                </a:cxn>
                <a:cxn ang="0">
                  <a:pos x="connsiteX1" y="connsiteY1"/>
                </a:cxn>
                <a:cxn ang="0">
                  <a:pos x="connsiteX2" y="connsiteY2"/>
                </a:cxn>
                <a:cxn ang="0">
                  <a:pos x="connsiteX3" y="connsiteY3"/>
                </a:cxn>
              </a:cxnLst>
              <a:rect l="l" t="t" r="r" b="b"/>
              <a:pathLst>
                <a:path w="1728656" h="1385050">
                  <a:moveTo>
                    <a:pt x="1728656" y="1385050"/>
                  </a:moveTo>
                  <a:lnTo>
                    <a:pt x="1313010" y="0"/>
                  </a:lnTo>
                  <a:lnTo>
                    <a:pt x="0" y="394027"/>
                  </a:lnTo>
                  <a:lnTo>
                    <a:pt x="297399" y="1385050"/>
                  </a:lnTo>
                  <a:close/>
                </a:path>
              </a:pathLst>
            </a:custGeom>
            <a:solidFill>
              <a:schemeClr val="accent2"/>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endParaRPr lang="en-US" sz="1000" dirty="0">
                <a:solidFill>
                  <a:srgbClr val="FFFFFF"/>
                </a:solidFill>
              </a:endParaRPr>
            </a:p>
          </p:txBody>
        </p:sp>
        <p:sp>
          <p:nvSpPr>
            <p:cNvPr id="67" name="Rectangle 66"/>
            <p:cNvSpPr/>
            <p:nvPr/>
          </p:nvSpPr>
          <p:spPr>
            <a:xfrm>
              <a:off x="4731437" y="2834770"/>
              <a:ext cx="1188898" cy="1050001"/>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3:</a:t>
              </a:r>
            </a:p>
            <a:p>
              <a:pPr algn="ctr" defTabSz="457200"/>
              <a:r>
                <a:rPr lang="en-US" sz="1000" dirty="0">
                  <a:solidFill>
                    <a:srgbClr val="FFFFFF"/>
                  </a:solidFill>
                </a:rPr>
                <a:t>Low dose</a:t>
              </a:r>
            </a:p>
            <a:p>
              <a:pPr algn="ctr" defTabSz="457200"/>
              <a:r>
                <a:rPr lang="en-US" sz="1000" dirty="0">
                  <a:solidFill>
                    <a:srgbClr val="FFFFFF"/>
                  </a:solidFill>
                </a:rPr>
                <a:t>ICS + LABA**</a:t>
              </a:r>
            </a:p>
          </p:txBody>
        </p:sp>
        <p:sp>
          <p:nvSpPr>
            <p:cNvPr id="73" name="Rectangle 72"/>
            <p:cNvSpPr/>
            <p:nvPr/>
          </p:nvSpPr>
          <p:spPr>
            <a:xfrm>
              <a:off x="4622878" y="3872824"/>
              <a:ext cx="1370858"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r>
                <a:rPr lang="en-US" sz="1000" dirty="0">
                  <a:solidFill>
                    <a:srgbClr val="FFFFFF"/>
                  </a:solidFill>
                </a:rPr>
                <a:t>Med/high dose ICS </a:t>
              </a:r>
            </a:p>
            <a:p>
              <a:pPr algn="ctr" defTabSz="457200"/>
              <a:r>
                <a:rPr lang="en-US" sz="1000" dirty="0">
                  <a:solidFill>
                    <a:srgbClr val="FFFFFF"/>
                  </a:solidFill>
                </a:rPr>
                <a:t>Low dose ICS+LTRA</a:t>
              </a:r>
              <a:br>
                <a:rPr lang="en-US" sz="1000" dirty="0">
                  <a:solidFill>
                    <a:srgbClr val="FFFFFF"/>
                  </a:solidFill>
                </a:rPr>
              </a:br>
              <a:r>
                <a:rPr lang="en-US" sz="1000" dirty="0">
                  <a:solidFill>
                    <a:srgbClr val="FFFFFF"/>
                  </a:solidFill>
                </a:rPr>
                <a:t>(or +theoph*)</a:t>
              </a:r>
            </a:p>
          </p:txBody>
        </p:sp>
      </p:grpSp>
      <p:sp>
        <p:nvSpPr>
          <p:cNvPr id="110" name="TextBox 109"/>
          <p:cNvSpPr txBox="1"/>
          <p:nvPr/>
        </p:nvSpPr>
        <p:spPr>
          <a:xfrm>
            <a:off x="2147100" y="1252789"/>
            <a:ext cx="5558014" cy="307777"/>
          </a:xfrm>
          <a:prstGeom prst="rect">
            <a:avLst/>
          </a:prstGeom>
          <a:noFill/>
        </p:spPr>
        <p:txBody>
          <a:bodyPr wrap="square" rtlCol="0">
            <a:spAutoFit/>
          </a:bodyPr>
          <a:lstStyle/>
          <a:p>
            <a:pPr algn="ctr" defTabSz="457200"/>
            <a:r>
              <a:rPr lang="en-US" sz="1400" b="1" dirty="0">
                <a:solidFill>
                  <a:srgbClr val="DA291C"/>
                </a:solidFill>
              </a:rPr>
              <a:t>Treatment guidelines</a:t>
            </a:r>
            <a:r>
              <a:rPr lang="en-US" sz="1400" b="1" baseline="30000" dirty="0">
                <a:solidFill>
                  <a:srgbClr val="DA291C"/>
                </a:solidFill>
              </a:rPr>
              <a:t>2</a:t>
            </a:r>
          </a:p>
        </p:txBody>
      </p:sp>
      <p:sp>
        <p:nvSpPr>
          <p:cNvPr id="125" name="Freeform 124"/>
          <p:cNvSpPr/>
          <p:nvPr/>
        </p:nvSpPr>
        <p:spPr>
          <a:xfrm flipV="1">
            <a:off x="3003578" y="1579864"/>
            <a:ext cx="4721330" cy="3446754"/>
          </a:xfrm>
          <a:custGeom>
            <a:avLst/>
            <a:gdLst>
              <a:gd name="connsiteX0" fmla="*/ 2143034 w 6295106"/>
              <a:gd name="connsiteY0" fmla="*/ 3446754 h 3446754"/>
              <a:gd name="connsiteX1" fmla="*/ 6295106 w 6295106"/>
              <a:gd name="connsiteY1" fmla="*/ 3446754 h 3446754"/>
              <a:gd name="connsiteX2" fmla="*/ 6295106 w 6295106"/>
              <a:gd name="connsiteY2" fmla="*/ 0 h 3446754"/>
              <a:gd name="connsiteX3" fmla="*/ 2143034 w 6295106"/>
              <a:gd name="connsiteY3" fmla="*/ 0 h 3446754"/>
              <a:gd name="connsiteX4" fmla="*/ 2143034 w 6295106"/>
              <a:gd name="connsiteY4" fmla="*/ 460432 h 3446754"/>
              <a:gd name="connsiteX5" fmla="*/ 0 w 6295106"/>
              <a:gd name="connsiteY5" fmla="*/ 460432 h 3446754"/>
              <a:gd name="connsiteX6" fmla="*/ 0 w 6295106"/>
              <a:gd name="connsiteY6" fmla="*/ 2406705 h 3446754"/>
              <a:gd name="connsiteX7" fmla="*/ 2143034 w 6295106"/>
              <a:gd name="connsiteY7" fmla="*/ 2406705 h 344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5106" h="3446754">
                <a:moveTo>
                  <a:pt x="2143034" y="3446754"/>
                </a:moveTo>
                <a:lnTo>
                  <a:pt x="6295106" y="3446754"/>
                </a:lnTo>
                <a:lnTo>
                  <a:pt x="6295106" y="0"/>
                </a:lnTo>
                <a:lnTo>
                  <a:pt x="2143034" y="0"/>
                </a:lnTo>
                <a:lnTo>
                  <a:pt x="2143034" y="460432"/>
                </a:lnTo>
                <a:lnTo>
                  <a:pt x="0" y="460432"/>
                </a:lnTo>
                <a:lnTo>
                  <a:pt x="0" y="2406705"/>
                </a:lnTo>
                <a:lnTo>
                  <a:pt x="2143034" y="2406705"/>
                </a:lnTo>
                <a:close/>
              </a:path>
            </a:pathLst>
          </a:custGeom>
          <a:solidFill>
            <a:schemeClr val="l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7" name="Rectangle 126"/>
          <p:cNvSpPr/>
          <p:nvPr/>
        </p:nvSpPr>
        <p:spPr>
          <a:xfrm flipH="1">
            <a:off x="2066222" y="2722736"/>
            <a:ext cx="2543937" cy="2335476"/>
          </a:xfrm>
          <a:prstGeom prst="rect">
            <a:avLst/>
          </a:prstGeom>
          <a:solidFill>
            <a:schemeClr val="l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6" name="TextBox 115"/>
          <p:cNvSpPr txBox="1"/>
          <p:nvPr/>
        </p:nvSpPr>
        <p:spPr>
          <a:xfrm>
            <a:off x="2121274" y="1848575"/>
            <a:ext cx="2533238" cy="956773"/>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1: </a:t>
            </a:r>
            <a:r>
              <a:rPr lang="en-US" sz="1200" dirty="0">
                <a:solidFill>
                  <a:srgbClr val="4D4D4D"/>
                </a:solidFill>
              </a:rPr>
              <a:t>Step 1 SABA alone does not treat underlying inflammation associated with exacerbations</a:t>
            </a:r>
          </a:p>
        </p:txBody>
      </p:sp>
      <p:sp>
        <p:nvSpPr>
          <p:cNvPr id="111" name="TextBox 110"/>
          <p:cNvSpPr txBox="1"/>
          <p:nvPr/>
        </p:nvSpPr>
        <p:spPr>
          <a:xfrm>
            <a:off x="2121274" y="1848575"/>
            <a:ext cx="2533238" cy="956773"/>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2: </a:t>
            </a:r>
            <a:r>
              <a:rPr lang="en-US" sz="1200" dirty="0">
                <a:solidFill>
                  <a:srgbClr val="4D4D4D"/>
                </a:solidFill>
              </a:rPr>
              <a:t>Conflicting message between “prn” SABA” at Step 1, but at higher steps a “fixed dose” (i.e. “preventer” ICS) is used</a:t>
            </a:r>
          </a:p>
        </p:txBody>
      </p:sp>
      <p:sp>
        <p:nvSpPr>
          <p:cNvPr id="118" name="TextBox 117"/>
          <p:cNvSpPr txBox="1"/>
          <p:nvPr/>
        </p:nvSpPr>
        <p:spPr>
          <a:xfrm>
            <a:off x="2121274" y="1848575"/>
            <a:ext cx="2533238" cy="1141439"/>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3: </a:t>
            </a:r>
            <a:r>
              <a:rPr lang="en-US" sz="1200" dirty="0">
                <a:solidFill>
                  <a:srgbClr val="4D4D4D"/>
                </a:solidFill>
              </a:rPr>
              <a:t>Patient misconception that SABA provides the most benefit, despite a switch from SABA “prn” to ICS fixed dose at Step 2</a:t>
            </a:r>
          </a:p>
        </p:txBody>
      </p:sp>
      <p:sp>
        <p:nvSpPr>
          <p:cNvPr id="117" name="TextBox 116"/>
          <p:cNvSpPr txBox="1"/>
          <p:nvPr/>
        </p:nvSpPr>
        <p:spPr>
          <a:xfrm>
            <a:off x="2121274" y="1848575"/>
            <a:ext cx="2533238" cy="956773"/>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4: </a:t>
            </a:r>
            <a:r>
              <a:rPr lang="en-US" sz="1200" dirty="0">
                <a:solidFill>
                  <a:srgbClr val="4D4D4D"/>
                </a:solidFill>
              </a:rPr>
              <a:t>Conflicting safety message: “SABA alone (step 1) is safe &amp; LABA alone (step 3) unsafe”</a:t>
            </a:r>
          </a:p>
        </p:txBody>
      </p:sp>
      <p:sp>
        <p:nvSpPr>
          <p:cNvPr id="119" name="TextBox 118"/>
          <p:cNvSpPr txBox="1"/>
          <p:nvPr/>
        </p:nvSpPr>
        <p:spPr>
          <a:xfrm>
            <a:off x="7452320" y="375747"/>
            <a:ext cx="1800200" cy="132610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5: </a:t>
            </a:r>
            <a:r>
              <a:rPr lang="en-US" sz="1200" dirty="0">
                <a:solidFill>
                  <a:srgbClr val="4D4D4D"/>
                </a:solidFill>
              </a:rPr>
              <a:t>Dislocation between patient/doctor understanding of asthma control and frequency, impact &amp; severity of symptoms</a:t>
            </a:r>
          </a:p>
        </p:txBody>
      </p:sp>
      <p:sp>
        <p:nvSpPr>
          <p:cNvPr id="47" name="Rectangle 46"/>
          <p:cNvSpPr/>
          <p:nvPr/>
        </p:nvSpPr>
        <p:spPr>
          <a:xfrm>
            <a:off x="2055522" y="2722739"/>
            <a:ext cx="948059" cy="1851779"/>
          </a:xfrm>
          <a:prstGeom prst="rect">
            <a:avLst/>
          </a:prstGeom>
          <a:solidFill>
            <a:schemeClr val="l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1619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500"/>
                                        <p:tgtEl>
                                          <p:spTgt spid="1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500"/>
                                        <p:tgtEl>
                                          <p:spTgt spid="1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6"/>
                                        </p:tgtEl>
                                      </p:cBhvr>
                                    </p:animEffect>
                                    <p:set>
                                      <p:cBhvr>
                                        <p:cTn id="26" dur="1" fill="hold">
                                          <p:stCondLst>
                                            <p:cond delay="499"/>
                                          </p:stCondLst>
                                        </p:cTn>
                                        <p:tgtEl>
                                          <p:spTgt spid="11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1"/>
                                        </p:tgtEl>
                                      </p:cBhvr>
                                    </p:animEffect>
                                    <p:set>
                                      <p:cBhvr>
                                        <p:cTn id="34" dur="1" fill="hold">
                                          <p:stCondLst>
                                            <p:cond delay="499"/>
                                          </p:stCondLst>
                                        </p:cTn>
                                        <p:tgtEl>
                                          <p:spTgt spid="1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25"/>
                                        </p:tgtEl>
                                      </p:cBhvr>
                                    </p:animEffect>
                                    <p:set>
                                      <p:cBhvr>
                                        <p:cTn id="37" dur="1" fill="hold">
                                          <p:stCondLst>
                                            <p:cond delay="499"/>
                                          </p:stCondLst>
                                        </p:cTn>
                                        <p:tgtEl>
                                          <p:spTgt spid="12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fade">
                                      <p:cBhvr>
                                        <p:cTn id="48" dur="500"/>
                                        <p:tgtEl>
                                          <p:spTgt spid="127"/>
                                        </p:tgtEl>
                                      </p:cBhvr>
                                    </p:animEffect>
                                  </p:childTnLst>
                                </p:cTn>
                              </p:par>
                              <p:par>
                                <p:cTn id="49" presetID="10" presetClass="exit" presetSubtype="0" fill="hold" grpId="1" nodeType="withEffect">
                                  <p:stCondLst>
                                    <p:cond delay="0"/>
                                  </p:stCondLst>
                                  <p:childTnLst>
                                    <p:animEffect transition="out" filter="fade">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fade">
                                      <p:cBhvr>
                                        <p:cTn id="54" dur="500"/>
                                        <p:tgtEl>
                                          <p:spTgt spid="117"/>
                                        </p:tgtEl>
                                      </p:cBhvr>
                                    </p:animEffect>
                                  </p:childTnLst>
                                </p:cTn>
                              </p:par>
                              <p:par>
                                <p:cTn id="55" presetID="10" presetClass="exit" presetSubtype="0" fill="hold" grpId="1" nodeType="withEffect">
                                  <p:stCondLst>
                                    <p:cond delay="0"/>
                                  </p:stCondLst>
                                  <p:childTnLst>
                                    <p:animEffect transition="out" filter="fade">
                                      <p:cBhvr>
                                        <p:cTn id="56" dur="500"/>
                                        <p:tgtEl>
                                          <p:spTgt spid="118"/>
                                        </p:tgtEl>
                                      </p:cBhvr>
                                    </p:animEffect>
                                    <p:set>
                                      <p:cBhvr>
                                        <p:cTn id="57" dur="1" fill="hold">
                                          <p:stCondLst>
                                            <p:cond delay="499"/>
                                          </p:stCondLst>
                                        </p:cTn>
                                        <p:tgtEl>
                                          <p:spTgt spid="1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17"/>
                                        </p:tgtEl>
                                      </p:cBhvr>
                                    </p:animEffect>
                                    <p:set>
                                      <p:cBhvr>
                                        <p:cTn id="62" dur="1" fill="hold">
                                          <p:stCondLst>
                                            <p:cond delay="499"/>
                                          </p:stCondLst>
                                        </p:cTn>
                                        <p:tgtEl>
                                          <p:spTgt spid="11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7"/>
                                        </p:tgtEl>
                                      </p:cBhvr>
                                    </p:animEffect>
                                    <p:set>
                                      <p:cBhvr>
                                        <p:cTn id="65" dur="1" fill="hold">
                                          <p:stCondLst>
                                            <p:cond delay="499"/>
                                          </p:stCondLst>
                                        </p:cTn>
                                        <p:tgtEl>
                                          <p:spTgt spid="127"/>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P spid="56" grpId="0"/>
      <p:bldP spid="125" grpId="0" animBg="1"/>
      <p:bldP spid="125" grpId="1" animBg="1"/>
      <p:bldP spid="127" grpId="0" animBg="1"/>
      <p:bldP spid="127" grpId="1" animBg="1"/>
      <p:bldP spid="116" grpId="0" animBg="1"/>
      <p:bldP spid="116" grpId="1" animBg="1"/>
      <p:bldP spid="111" grpId="0" animBg="1"/>
      <p:bldP spid="111" grpId="1" animBg="1"/>
      <p:bldP spid="118" grpId="0" animBg="1"/>
      <p:bldP spid="118" grpId="1" animBg="1"/>
      <p:bldP spid="117" grpId="0" animBg="1"/>
      <p:bldP spid="117" grpId="1" animBg="1"/>
      <p:bldP spid="119" grpId="0" animBg="1"/>
      <p:bldP spid="47" grpId="0" animBg="1"/>
      <p:bldP spid="4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2199" y="158237"/>
            <a:ext cx="5356211" cy="879324"/>
          </a:xfrm>
        </p:spPr>
        <p:txBody>
          <a:bodyPr>
            <a:normAutofit fontScale="90000"/>
          </a:bodyPr>
          <a:lstStyle/>
          <a:p>
            <a:r>
              <a:rPr lang="en-US" sz="3600" dirty="0"/>
              <a:t>New Zealand adult asthma guidelines</a:t>
            </a:r>
          </a:p>
        </p:txBody>
      </p:sp>
      <p:sp>
        <p:nvSpPr>
          <p:cNvPr id="4" name="Text Placeholder 3"/>
          <p:cNvSpPr>
            <a:spLocks noGrp="1"/>
          </p:cNvSpPr>
          <p:nvPr>
            <p:ph type="body" sz="quarter" idx="16"/>
          </p:nvPr>
        </p:nvSpPr>
        <p:spPr>
          <a:xfrm>
            <a:off x="1357927" y="6137180"/>
            <a:ext cx="6643076" cy="308729"/>
          </a:xfrm>
        </p:spPr>
        <p:txBody>
          <a:bodyPr>
            <a:noAutofit/>
          </a:bodyPr>
          <a:lstStyle/>
          <a:p>
            <a:r>
              <a:rPr lang="en-US" sz="1000" dirty="0"/>
              <a:t>1. Asthma &amp; Respiratory Foundation NZ: Adult Asthma Guidelines. </a:t>
            </a:r>
            <a:r>
              <a:rPr lang="is-IS" sz="1000" dirty="0">
                <a:solidFill>
                  <a:schemeClr val="tx2"/>
                </a:solidFill>
              </a:rPr>
              <a:t>NZMJ 18 November 2016, Vol 129 No 1445. </a:t>
            </a:r>
            <a:endParaRPr lang="en-AU" sz="1000" dirty="0">
              <a:solidFill>
                <a:schemeClr val="tx2"/>
              </a:solidFill>
              <a:latin typeface="Arial" charset="0"/>
              <a:ea typeface="Arial" charset="0"/>
              <a:cs typeface="Arial" charset="0"/>
            </a:endParaRPr>
          </a:p>
          <a:p>
            <a:r>
              <a:rPr lang="en-US" sz="1000" dirty="0"/>
              <a:t>Available at: </a:t>
            </a:r>
            <a:r>
              <a:rPr lang="en-US" sz="1000" dirty="0">
                <a:hlinkClick r:id="rId3"/>
              </a:rPr>
              <a:t>http://www.nzasthmaguidelines.co.nz/uploads/8/3/0/1/83014052/adult_asthma_guidelines.pdf</a:t>
            </a:r>
            <a:r>
              <a:rPr lang="en-US" sz="1000" dirty="0"/>
              <a:t>. Accessed 11 Jan 2018.</a:t>
            </a:r>
          </a:p>
        </p:txBody>
      </p:sp>
      <p:sp>
        <p:nvSpPr>
          <p:cNvPr id="6" name="Round Single Corner Rectangle 5"/>
          <p:cNvSpPr/>
          <p:nvPr/>
        </p:nvSpPr>
        <p:spPr>
          <a:xfrm rot="10800000" flipV="1">
            <a:off x="1335064" y="4361091"/>
            <a:ext cx="1133816" cy="1548478"/>
          </a:xfrm>
          <a:prstGeom prst="round1Rect">
            <a:avLst>
              <a:gd name="adj" fmla="val 6373"/>
            </a:avLst>
          </a:prstGeom>
          <a:solidFill>
            <a:schemeClr val="bg1">
              <a:lumMod val="7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1:</a:t>
            </a:r>
          </a:p>
          <a:p>
            <a:pPr algn="ctr" defTabSz="457200"/>
            <a:r>
              <a:rPr lang="en-US" sz="1000" dirty="0">
                <a:solidFill>
                  <a:srgbClr val="FFFFFF"/>
                </a:solidFill>
              </a:rPr>
              <a:t>SABA reliever therapy</a:t>
            </a:r>
          </a:p>
        </p:txBody>
      </p:sp>
      <p:sp>
        <p:nvSpPr>
          <p:cNvPr id="9" name="Rectangle 8"/>
          <p:cNvSpPr/>
          <p:nvPr/>
        </p:nvSpPr>
        <p:spPr>
          <a:xfrm>
            <a:off x="2564355" y="4057503"/>
            <a:ext cx="1169446" cy="1859278"/>
          </a:xfrm>
          <a:prstGeom prst="rect">
            <a:avLst/>
          </a:prstGeom>
          <a:solidFill>
            <a:schemeClr val="tx1">
              <a:lumMod val="60000"/>
              <a:lumOff val="40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2:</a:t>
            </a:r>
          </a:p>
          <a:p>
            <a:pPr algn="ctr" defTabSz="457200"/>
            <a:r>
              <a:rPr lang="en-US" sz="1000" dirty="0">
                <a:solidFill>
                  <a:srgbClr val="FFFFFF"/>
                </a:solidFill>
              </a:rPr>
              <a:t>Maintenance standard dose ICS and SABA reliever therapy</a:t>
            </a:r>
          </a:p>
        </p:txBody>
      </p:sp>
      <p:sp>
        <p:nvSpPr>
          <p:cNvPr id="22" name="Rectangle 21"/>
          <p:cNvSpPr/>
          <p:nvPr/>
        </p:nvSpPr>
        <p:spPr>
          <a:xfrm>
            <a:off x="3802835" y="3648965"/>
            <a:ext cx="1203960" cy="226060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tIns="180000" rtlCol="0" anchor="t" anchorCtr="0"/>
          <a:lstStyle/>
          <a:p>
            <a:pPr algn="ctr" defTabSz="457200"/>
            <a:r>
              <a:rPr lang="en-US" sz="1400" b="1" dirty="0">
                <a:solidFill>
                  <a:srgbClr val="FFFFFF"/>
                </a:solidFill>
              </a:rPr>
              <a:t>STEP 3:</a:t>
            </a:r>
          </a:p>
          <a:p>
            <a:pPr algn="ctr" defTabSz="457200"/>
            <a:r>
              <a:rPr lang="en-US" sz="1000" dirty="0">
                <a:solidFill>
                  <a:srgbClr val="FFFFFF"/>
                </a:solidFill>
              </a:rPr>
              <a:t>Maintenance standard dose ICS/LABA and SABA reliever therapy</a:t>
            </a:r>
          </a:p>
          <a:p>
            <a:pPr algn="ctr" defTabSz="457200"/>
            <a:r>
              <a:rPr lang="en-US" sz="1000" i="1" dirty="0">
                <a:solidFill>
                  <a:srgbClr val="FFFFFF"/>
                </a:solidFill>
              </a:rPr>
              <a:t>or</a:t>
            </a:r>
          </a:p>
          <a:p>
            <a:pPr algn="ctr" defTabSz="457200"/>
            <a:r>
              <a:rPr lang="en-US" sz="1000" dirty="0">
                <a:solidFill>
                  <a:srgbClr val="FFFFFF"/>
                </a:solidFill>
              </a:rPr>
              <a:t>Standard dose single ICS/LABA Maintenance and Reliever Therapy (SMART™ regimen)</a:t>
            </a:r>
          </a:p>
        </p:txBody>
      </p:sp>
      <p:sp>
        <p:nvSpPr>
          <p:cNvPr id="24" name="Rectangle 23"/>
          <p:cNvSpPr/>
          <p:nvPr/>
        </p:nvSpPr>
        <p:spPr>
          <a:xfrm>
            <a:off x="5131449" y="3153261"/>
            <a:ext cx="1173480" cy="275630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tIns="180000" rtlCol="0" anchor="t" anchorCtr="0"/>
          <a:lstStyle/>
          <a:p>
            <a:pPr algn="ctr" defTabSz="457200"/>
            <a:r>
              <a:rPr lang="en-US" sz="1400" b="1" dirty="0">
                <a:solidFill>
                  <a:srgbClr val="FFFFFF"/>
                </a:solidFill>
              </a:rPr>
              <a:t>STEP 4:</a:t>
            </a:r>
          </a:p>
          <a:p>
            <a:pPr algn="ctr" defTabSz="457200"/>
            <a:r>
              <a:rPr lang="en-US" sz="1000" dirty="0">
                <a:solidFill>
                  <a:srgbClr val="FFFFFF"/>
                </a:solidFill>
              </a:rPr>
              <a:t>Maintenance high dose (not standard)</a:t>
            </a:r>
          </a:p>
          <a:p>
            <a:pPr algn="ctr" defTabSz="457200"/>
            <a:r>
              <a:rPr lang="en-US" sz="1000" dirty="0">
                <a:solidFill>
                  <a:srgbClr val="FFFFFF"/>
                </a:solidFill>
              </a:rPr>
              <a:t>ICS /LABA and SABA reliever therapy</a:t>
            </a:r>
          </a:p>
          <a:p>
            <a:pPr algn="ctr" defTabSz="457200"/>
            <a:r>
              <a:rPr lang="en-US" sz="1000" i="1" dirty="0">
                <a:solidFill>
                  <a:srgbClr val="FFFFFF"/>
                </a:solidFill>
              </a:rPr>
              <a:t>or</a:t>
            </a:r>
          </a:p>
          <a:p>
            <a:pPr algn="ctr" defTabSz="457200"/>
            <a:r>
              <a:rPr lang="en-US" sz="1000" dirty="0">
                <a:solidFill>
                  <a:srgbClr val="FFFFFF"/>
                </a:solidFill>
              </a:rPr>
              <a:t>High dose (not standard) single ICS/LABA Maintenance and Reliever Therapy (SMART™ regimen)</a:t>
            </a:r>
          </a:p>
        </p:txBody>
      </p:sp>
      <p:sp>
        <p:nvSpPr>
          <p:cNvPr id="25" name="Rectangle 24"/>
          <p:cNvSpPr/>
          <p:nvPr/>
        </p:nvSpPr>
        <p:spPr>
          <a:xfrm>
            <a:off x="6475791" y="2805401"/>
            <a:ext cx="1170941" cy="311138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tIns="180000" rtlCol="0" anchor="t" anchorCtr="0"/>
          <a:lstStyle/>
          <a:p>
            <a:pPr algn="ctr" defTabSz="457200"/>
            <a:r>
              <a:rPr lang="en-US" sz="1400" b="1" dirty="0">
                <a:solidFill>
                  <a:srgbClr val="FFFFFF"/>
                </a:solidFill>
              </a:rPr>
              <a:t>STEP 5:</a:t>
            </a:r>
          </a:p>
          <a:p>
            <a:pPr algn="ctr" defTabSz="457200"/>
            <a:r>
              <a:rPr lang="en-US" sz="1000" dirty="0">
                <a:solidFill>
                  <a:srgbClr val="FFFFFF"/>
                </a:solidFill>
              </a:rPr>
              <a:t>Maintenance high dose (not standard)</a:t>
            </a:r>
          </a:p>
          <a:p>
            <a:pPr algn="ctr" defTabSz="457200"/>
            <a:r>
              <a:rPr lang="en-US" sz="1000" dirty="0">
                <a:solidFill>
                  <a:srgbClr val="FFFFFF"/>
                </a:solidFill>
              </a:rPr>
              <a:t>ICS /LABA and SABA reliever therapy</a:t>
            </a:r>
          </a:p>
          <a:p>
            <a:pPr algn="ctr" defTabSz="457200"/>
            <a:r>
              <a:rPr lang="en-US" sz="1000" i="1" dirty="0">
                <a:solidFill>
                  <a:srgbClr val="FFFFFF"/>
                </a:solidFill>
              </a:rPr>
              <a:t>or</a:t>
            </a:r>
          </a:p>
          <a:p>
            <a:pPr algn="ctr" defTabSz="457200"/>
            <a:r>
              <a:rPr lang="en-US" sz="1000" dirty="0">
                <a:solidFill>
                  <a:srgbClr val="FFFFFF"/>
                </a:solidFill>
              </a:rPr>
              <a:t>High dose (not standard) single ICS/LABA Maintenance and Reliever Therapy</a:t>
            </a:r>
          </a:p>
          <a:p>
            <a:pPr algn="ctr" defTabSz="457200"/>
            <a:r>
              <a:rPr lang="en-US" sz="1000" dirty="0">
                <a:solidFill>
                  <a:srgbClr val="FFFFFF"/>
                </a:solidFill>
              </a:rPr>
              <a:t> (SMART™ regimen)</a:t>
            </a:r>
          </a:p>
          <a:p>
            <a:pPr algn="ctr" defTabSz="457200"/>
            <a:endParaRPr lang="en-US" sz="1000" b="1" dirty="0">
              <a:solidFill>
                <a:srgbClr val="FFFFFF"/>
              </a:solidFill>
            </a:endParaRPr>
          </a:p>
          <a:p>
            <a:pPr algn="ctr" defTabSz="457200"/>
            <a:r>
              <a:rPr lang="en-US" sz="1000" i="1" dirty="0">
                <a:solidFill>
                  <a:srgbClr val="FFFFFF"/>
                </a:solidFill>
              </a:rPr>
              <a:t>and</a:t>
            </a:r>
          </a:p>
          <a:p>
            <a:pPr algn="ctr" defTabSz="457200"/>
            <a:endParaRPr lang="en-US" sz="1000" i="1" dirty="0">
              <a:solidFill>
                <a:srgbClr val="FFFFFF"/>
              </a:solidFill>
            </a:endParaRPr>
          </a:p>
          <a:p>
            <a:pPr algn="ctr" defTabSz="457200"/>
            <a:r>
              <a:rPr lang="en-US" sz="1000" dirty="0">
                <a:solidFill>
                  <a:srgbClr val="FFFFFF"/>
                </a:solidFill>
              </a:rPr>
              <a:t>Consider add on treatment and seek specialist advice</a:t>
            </a:r>
          </a:p>
        </p:txBody>
      </p:sp>
      <p:sp>
        <p:nvSpPr>
          <p:cNvPr id="45" name="TextBox 44"/>
          <p:cNvSpPr txBox="1"/>
          <p:nvPr/>
        </p:nvSpPr>
        <p:spPr>
          <a:xfrm>
            <a:off x="4757128" y="6014529"/>
            <a:ext cx="3802644" cy="215444"/>
          </a:xfrm>
          <a:prstGeom prst="rect">
            <a:avLst/>
          </a:prstGeom>
          <a:noFill/>
        </p:spPr>
        <p:txBody>
          <a:bodyPr wrap="none" rtlCol="0">
            <a:spAutoFit/>
          </a:bodyPr>
          <a:lstStyle/>
          <a:p>
            <a:pPr defTabSz="457200"/>
            <a:r>
              <a:rPr lang="en-US" sz="800" i="1" dirty="0">
                <a:solidFill>
                  <a:srgbClr val="4D4D4D"/>
                </a:solidFill>
              </a:rPr>
              <a:t>Adapted from  Asthma &amp; Respiratory Foundation NZ Adult Asthma Guidelines.</a:t>
            </a:r>
            <a:r>
              <a:rPr lang="en-US" sz="800" i="1" baseline="30000" dirty="0">
                <a:solidFill>
                  <a:srgbClr val="4D4D4D"/>
                </a:solidFill>
              </a:rPr>
              <a:t>1</a:t>
            </a:r>
          </a:p>
        </p:txBody>
      </p:sp>
      <p:sp>
        <p:nvSpPr>
          <p:cNvPr id="46" name="TextBox 45"/>
          <p:cNvSpPr txBox="1"/>
          <p:nvPr/>
        </p:nvSpPr>
        <p:spPr>
          <a:xfrm>
            <a:off x="1335065" y="3046763"/>
            <a:ext cx="3135795" cy="553998"/>
          </a:xfrm>
          <a:prstGeom prst="rect">
            <a:avLst/>
          </a:prstGeom>
          <a:ln>
            <a:solidFill>
              <a:srgbClr val="787878"/>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defTabSz="457200"/>
            <a:r>
              <a:rPr lang="en-US" sz="1000" dirty="0">
                <a:solidFill>
                  <a:srgbClr val="4D4D4D"/>
                </a:solidFill>
              </a:rPr>
              <a:t>At every step consider treatable traits, including </a:t>
            </a:r>
          </a:p>
          <a:p>
            <a:pPr defTabSz="457200"/>
            <a:r>
              <a:rPr lang="en-US" sz="1000" dirty="0">
                <a:solidFill>
                  <a:srgbClr val="4D4D4D"/>
                </a:solidFill>
              </a:rPr>
              <a:t>overlapping disorders, comorbidities, environmental </a:t>
            </a:r>
          </a:p>
          <a:p>
            <a:pPr defTabSz="457200"/>
            <a:r>
              <a:rPr lang="en-US" sz="1000" dirty="0">
                <a:solidFill>
                  <a:srgbClr val="4D4D4D"/>
                </a:solidFill>
              </a:rPr>
              <a:t>and behavioural factors</a:t>
            </a:r>
          </a:p>
        </p:txBody>
      </p:sp>
      <p:sp>
        <p:nvSpPr>
          <p:cNvPr id="13" name="Title 3">
            <a:extLst>
              <a:ext uri="{FF2B5EF4-FFF2-40B4-BE49-F238E27FC236}">
                <a16:creationId xmlns:a16="http://schemas.microsoft.com/office/drawing/2014/main" id="{50024606-2059-436F-A318-FDE8A8E86145}"/>
              </a:ext>
            </a:extLst>
          </p:cNvPr>
          <p:cNvSpPr txBox="1">
            <a:spLocks/>
          </p:cNvSpPr>
          <p:nvPr/>
        </p:nvSpPr>
        <p:spPr>
          <a:xfrm>
            <a:off x="1747334" y="1035536"/>
            <a:ext cx="1634047" cy="754675"/>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4000" b="1" kern="1200" spc="-100">
                <a:solidFill>
                  <a:schemeClr val="accent1"/>
                </a:solidFill>
                <a:latin typeface="+mj-lt"/>
                <a:ea typeface="+mj-ea"/>
                <a:cs typeface="+mj-cs"/>
              </a:defRPr>
            </a:lvl1pPr>
          </a:lstStyle>
          <a:p>
            <a:pPr algn="ctr">
              <a:tabLst>
                <a:tab pos="3851275" algn="l"/>
              </a:tabLst>
              <a:defRPr/>
            </a:pPr>
            <a:r>
              <a:rPr lang="en-US" sz="2400" dirty="0">
                <a:solidFill>
                  <a:srgbClr val="AFD0EF"/>
                </a:solidFill>
              </a:rPr>
              <a:t>STEP UP </a:t>
            </a:r>
            <a:r>
              <a:rPr lang="en-US" sz="2400" dirty="0">
                <a:solidFill>
                  <a:srgbClr val="08295A">
                    <a:lumMod val="90000"/>
                    <a:lumOff val="10000"/>
                  </a:srgbClr>
                </a:solidFill>
              </a:rPr>
              <a:t>	</a:t>
            </a:r>
            <a:endParaRPr lang="en-US" sz="1400" b="0" dirty="0">
              <a:solidFill>
                <a:srgbClr val="CBCF36">
                  <a:lumMod val="50000"/>
                </a:srgbClr>
              </a:solidFill>
            </a:endParaRPr>
          </a:p>
        </p:txBody>
      </p:sp>
      <p:sp>
        <p:nvSpPr>
          <p:cNvPr id="14" name="Title 3">
            <a:extLst>
              <a:ext uri="{FF2B5EF4-FFF2-40B4-BE49-F238E27FC236}">
                <a16:creationId xmlns:a16="http://schemas.microsoft.com/office/drawing/2014/main" id="{0A723418-2E1A-4B62-B99F-72654EBFDD36}"/>
              </a:ext>
            </a:extLst>
          </p:cNvPr>
          <p:cNvSpPr txBox="1">
            <a:spLocks/>
          </p:cNvSpPr>
          <p:nvPr/>
        </p:nvSpPr>
        <p:spPr bwMode="auto">
          <a:xfrm>
            <a:off x="3628076" y="6562680"/>
            <a:ext cx="5887701"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rtl="0" eaLnBrk="0" fontAlgn="base" hangingPunct="0">
              <a:spcBef>
                <a:spcPct val="0"/>
              </a:spcBef>
              <a:spcAft>
                <a:spcPct val="0"/>
              </a:spcAft>
              <a:defRPr sz="2800" b="1" kern="1200">
                <a:solidFill>
                  <a:srgbClr val="24678D"/>
                </a:solidFill>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Arial" panose="020B0604020202020204" pitchFamily="34" charset="0"/>
              </a:defRPr>
            </a:lvl9pPr>
          </a:lstStyle>
          <a:p>
            <a:pPr algn="ctr" defTabSz="457200">
              <a:defRPr/>
            </a:pPr>
            <a:r>
              <a:rPr lang="en-US" sz="2400" dirty="0">
                <a:solidFill>
                  <a:srgbClr val="0B3A80"/>
                </a:solidFill>
              </a:rPr>
              <a:t>STEP DOWN </a:t>
            </a:r>
            <a:r>
              <a:rPr lang="en-US" sz="1400" b="0" dirty="0">
                <a:solidFill>
                  <a:srgbClr val="CBCF36">
                    <a:lumMod val="50000"/>
                  </a:srgbClr>
                </a:solidFill>
              </a:rPr>
              <a:t>after a period of prolonged control to find and maintain lowest required step</a:t>
            </a:r>
          </a:p>
        </p:txBody>
      </p:sp>
      <p:cxnSp>
        <p:nvCxnSpPr>
          <p:cNvPr id="15" name="Straight Arrow Connector 14">
            <a:extLst>
              <a:ext uri="{FF2B5EF4-FFF2-40B4-BE49-F238E27FC236}">
                <a16:creationId xmlns:a16="http://schemas.microsoft.com/office/drawing/2014/main" id="{2286F90C-EE78-48EC-94BD-AA99A452A396}"/>
              </a:ext>
            </a:extLst>
          </p:cNvPr>
          <p:cNvCxnSpPr/>
          <p:nvPr/>
        </p:nvCxnSpPr>
        <p:spPr>
          <a:xfrm>
            <a:off x="1579594" y="1616312"/>
            <a:ext cx="6067139" cy="0"/>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85AB777-2199-4A41-900C-D71B91F39109}"/>
              </a:ext>
            </a:extLst>
          </p:cNvPr>
          <p:cNvCxnSpPr/>
          <p:nvPr/>
        </p:nvCxnSpPr>
        <p:spPr>
          <a:xfrm flipV="1">
            <a:off x="1579593" y="1813991"/>
            <a:ext cx="6067139" cy="26552"/>
          </a:xfrm>
          <a:prstGeom prst="straightConnector1">
            <a:avLst/>
          </a:prstGeom>
          <a:ln w="508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50024606-2059-436F-A318-FDE8A8E86145}"/>
              </a:ext>
            </a:extLst>
          </p:cNvPr>
          <p:cNvSpPr txBox="1">
            <a:spLocks/>
          </p:cNvSpPr>
          <p:nvPr/>
        </p:nvSpPr>
        <p:spPr>
          <a:xfrm>
            <a:off x="1533751" y="2033309"/>
            <a:ext cx="2094324" cy="826885"/>
          </a:xfrm>
          <a:prstGeom prst="rect">
            <a:avLst/>
          </a:prstGeom>
        </p:spPr>
        <p:txBody>
          <a:bodyPr vert="horz" lIns="91440" tIns="45720" rIns="91440" bIns="45720" rtlCol="0" anchor="ctr">
            <a:normAutofit fontScale="55000" lnSpcReduction="20000"/>
          </a:bodyPr>
          <a:lstStyle>
            <a:lvl1pPr algn="l" defTabSz="457200" rtl="0" eaLnBrk="1" latinLnBrk="0" hangingPunct="1">
              <a:lnSpc>
                <a:spcPct val="80000"/>
              </a:lnSpc>
              <a:spcBef>
                <a:spcPct val="0"/>
              </a:spcBef>
              <a:buNone/>
              <a:defRPr sz="4000" b="1" kern="1200" spc="-100">
                <a:solidFill>
                  <a:schemeClr val="accent1"/>
                </a:solidFill>
                <a:latin typeface="+mj-lt"/>
                <a:ea typeface="+mj-ea"/>
                <a:cs typeface="+mj-cs"/>
              </a:defRPr>
            </a:lvl1pPr>
          </a:lstStyle>
          <a:p>
            <a:pPr algn="ctr">
              <a:tabLst>
                <a:tab pos="3497263" algn="l"/>
              </a:tabLst>
              <a:defRPr/>
            </a:pPr>
            <a:r>
              <a:rPr lang="en-US" sz="3400" dirty="0">
                <a:solidFill>
                  <a:srgbClr val="AFD0EF"/>
                </a:solidFill>
              </a:rPr>
              <a:t>STEP DOWN</a:t>
            </a:r>
            <a:r>
              <a:rPr lang="en-US" sz="2400" dirty="0">
                <a:solidFill>
                  <a:srgbClr val="08295A">
                    <a:lumMod val="90000"/>
                    <a:lumOff val="10000"/>
                  </a:srgbClr>
                </a:solidFill>
              </a:rPr>
              <a:t>			</a:t>
            </a:r>
            <a:endParaRPr lang="en-US" sz="1400" b="0" dirty="0">
              <a:solidFill>
                <a:srgbClr val="CBCF36">
                  <a:lumMod val="50000"/>
                </a:srgbClr>
              </a:solidFill>
            </a:endParaRPr>
          </a:p>
        </p:txBody>
      </p:sp>
      <p:sp>
        <p:nvSpPr>
          <p:cNvPr id="19" name="TextBox 18"/>
          <p:cNvSpPr txBox="1"/>
          <p:nvPr/>
        </p:nvSpPr>
        <p:spPr>
          <a:xfrm>
            <a:off x="4360110" y="1857966"/>
            <a:ext cx="3338296" cy="400110"/>
          </a:xfrm>
          <a:prstGeom prst="rect">
            <a:avLst/>
          </a:prstGeom>
          <a:noFill/>
        </p:spPr>
        <p:txBody>
          <a:bodyPr wrap="square" rtlCol="0">
            <a:spAutoFit/>
          </a:bodyPr>
          <a:lstStyle/>
          <a:p>
            <a:pPr defTabSz="457200"/>
            <a:r>
              <a:rPr lang="en-US" sz="1000" dirty="0">
                <a:solidFill>
                  <a:srgbClr val="DADADA">
                    <a:lumMod val="50000"/>
                  </a:srgbClr>
                </a:solidFill>
              </a:rPr>
              <a:t>after a period of prolonged control to find and maintain lowest required step</a:t>
            </a:r>
            <a:endParaRPr lang="en-US" sz="1000" dirty="0">
              <a:solidFill>
                <a:srgbClr val="4D4D4D"/>
              </a:solidFill>
            </a:endParaRPr>
          </a:p>
        </p:txBody>
      </p:sp>
      <p:sp>
        <p:nvSpPr>
          <p:cNvPr id="20" name="TextBox 19"/>
          <p:cNvSpPr txBox="1"/>
          <p:nvPr/>
        </p:nvSpPr>
        <p:spPr>
          <a:xfrm>
            <a:off x="4392974" y="1285783"/>
            <a:ext cx="3253759" cy="400110"/>
          </a:xfrm>
          <a:prstGeom prst="rect">
            <a:avLst/>
          </a:prstGeom>
          <a:noFill/>
        </p:spPr>
        <p:txBody>
          <a:bodyPr wrap="square" rtlCol="0">
            <a:spAutoFit/>
          </a:bodyPr>
          <a:lstStyle/>
          <a:p>
            <a:pPr defTabSz="457200"/>
            <a:r>
              <a:rPr lang="en-US" sz="1000" dirty="0">
                <a:solidFill>
                  <a:srgbClr val="CBCF36">
                    <a:lumMod val="50000"/>
                  </a:srgbClr>
                </a:solidFill>
              </a:rPr>
              <a:t>to achieve control and reduce risk of exacerbation</a:t>
            </a:r>
          </a:p>
          <a:p>
            <a:pPr defTabSz="457200"/>
            <a:endParaRPr lang="en-US" sz="1000" dirty="0">
              <a:solidFill>
                <a:srgbClr val="4D4D4D"/>
              </a:solidFill>
            </a:endParaRPr>
          </a:p>
        </p:txBody>
      </p:sp>
      <p:sp>
        <p:nvSpPr>
          <p:cNvPr id="2" name="TextBox 1"/>
          <p:cNvSpPr txBox="1"/>
          <p:nvPr/>
        </p:nvSpPr>
        <p:spPr>
          <a:xfrm>
            <a:off x="3756213" y="2110787"/>
            <a:ext cx="3890519" cy="938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457200"/>
            <a:r>
              <a:rPr lang="en-US" sz="1100" i="1" dirty="0">
                <a:solidFill>
                  <a:srgbClr val="FFFFFF"/>
                </a:solidFill>
              </a:rPr>
              <a:t>“The SMART regimen is more effective at reducing severe exacerbations</a:t>
            </a:r>
          </a:p>
          <a:p>
            <a:pPr defTabSz="457200"/>
            <a:r>
              <a:rPr lang="en-US" sz="1100" i="1" dirty="0">
                <a:solidFill>
                  <a:srgbClr val="FFFFFF"/>
                </a:solidFill>
              </a:rPr>
              <a:t>than maintenance ICS/LABA with SABA reliever therapy. It is the preferred ICS/LABA regimen for treating patients at risk of severe exacerbations.” </a:t>
            </a:r>
            <a:r>
              <a:rPr lang="en-US" sz="1100" i="1" baseline="30000" dirty="0">
                <a:solidFill>
                  <a:srgbClr val="FFFFFF"/>
                </a:solidFill>
              </a:rPr>
              <a:t>1</a:t>
            </a:r>
          </a:p>
        </p:txBody>
      </p:sp>
      <p:cxnSp>
        <p:nvCxnSpPr>
          <p:cNvPr id="8" name="Straight Connector 7"/>
          <p:cNvCxnSpPr/>
          <p:nvPr/>
        </p:nvCxnSpPr>
        <p:spPr>
          <a:xfrm>
            <a:off x="3763013" y="2684943"/>
            <a:ext cx="0" cy="1406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639202" y="2637572"/>
            <a:ext cx="0" cy="1406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63016" y="2758036"/>
            <a:ext cx="3883717"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9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645975" y="573186"/>
            <a:ext cx="5854214" cy="1144921"/>
          </a:xfrm>
          <a:prstGeom prst="rect">
            <a:avLst/>
          </a:prstGeom>
          <a:noFill/>
          <a:ln w="9525">
            <a:noFill/>
            <a:miter lim="800000"/>
            <a:headEnd/>
            <a:tailEnd/>
          </a:ln>
        </p:spPr>
        <p:txBody>
          <a:bodyPr lIns="0" tIns="0" rIns="0" bIns="0"/>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b="1" dirty="0">
                <a:solidFill>
                  <a:srgbClr val="FF0000"/>
                </a:solidFill>
                <a:latin typeface="Arial" charset="0"/>
              </a:rPr>
              <a:t>Original Article</a:t>
            </a:r>
            <a:r>
              <a:rPr lang="en-GB" sz="2540" b="1" dirty="0">
                <a:solidFill>
                  <a:srgbClr val="FFFFFF"/>
                </a:solidFill>
                <a:latin typeface="Arial" charset="0"/>
              </a:rPr>
              <a:t> </a:t>
            </a:r>
            <a:br>
              <a:rPr lang="en-GB" sz="2540" b="1" dirty="0">
                <a:solidFill>
                  <a:srgbClr val="FFFFFF"/>
                </a:solidFill>
                <a:latin typeface="Arial" charset="0"/>
              </a:rPr>
            </a:br>
            <a:r>
              <a:rPr lang="en-GB" sz="2540" b="1" dirty="0">
                <a:solidFill>
                  <a:srgbClr val="FFFFFF"/>
                </a:solidFill>
                <a:latin typeface="Arial" charset="0"/>
              </a:rPr>
              <a:t>Inhaled Combined Budesonide–Formoterol as Needed in Mild Asthma</a:t>
            </a:r>
          </a:p>
        </p:txBody>
      </p:sp>
      <p:sp>
        <p:nvSpPr>
          <p:cNvPr id="3074" name="Text Box 2"/>
          <p:cNvSpPr txBox="1">
            <a:spLocks noChangeArrowheads="1"/>
          </p:cNvSpPr>
          <p:nvPr/>
        </p:nvSpPr>
        <p:spPr bwMode="auto">
          <a:xfrm>
            <a:off x="1645975" y="2049341"/>
            <a:ext cx="5854214" cy="2740607"/>
          </a:xfrm>
          <a:prstGeom prst="rect">
            <a:avLst/>
          </a:prstGeom>
          <a:noFill/>
          <a:ln w="9525">
            <a:noFill/>
            <a:miter lim="800000"/>
            <a:headEnd/>
            <a:tailEnd/>
          </a:ln>
        </p:spPr>
        <p:txBody>
          <a:bodyPr lIns="0" tIns="0" rIns="0" bIns="0"/>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err="1">
                <a:solidFill>
                  <a:srgbClr val="FFFFFF"/>
                </a:solidFill>
                <a:latin typeface="Arial" charset="0"/>
              </a:rPr>
              <a:t>Paul M. O’Byrne, M.B., J. Mark FitzGerald, M.D., Eric D. Bateman, M.D., Peter J. Barnes, M.D., Nanshan Zhong, Ph.D., Christina Keen, M.D., Carin Jorup, M.D., Rosa Lamarca, Ph.D., Stefan Ivanov, M.D., Ph.D., and Helen K. Reddel, M.B., B.S., Ph.D.</a:t>
            </a:r>
            <a:endParaRPr lang="en-GB" sz="1633" dirty="0">
              <a:solidFill>
                <a:srgbClr val="FFFFFF"/>
              </a:solidFill>
              <a:latin typeface="Arial" charset="0"/>
            </a:endParaRPr>
          </a:p>
        </p:txBody>
      </p:sp>
      <p:sp>
        <p:nvSpPr>
          <p:cNvPr id="3075" name="Text Box 3"/>
          <p:cNvSpPr txBox="1">
            <a:spLocks noChangeArrowheads="1"/>
          </p:cNvSpPr>
          <p:nvPr/>
        </p:nvSpPr>
        <p:spPr bwMode="auto">
          <a:xfrm>
            <a:off x="1644895" y="5118298"/>
            <a:ext cx="5854214" cy="731162"/>
          </a:xfrm>
          <a:prstGeom prst="rect">
            <a:avLst/>
          </a:prstGeom>
          <a:noFill/>
          <a:ln w="9525">
            <a:noFill/>
            <a:miter lim="800000"/>
            <a:headEnd/>
            <a:tailEnd/>
          </a:ln>
        </p:spPr>
        <p:txBody>
          <a:bodyPr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FFFFFF"/>
                </a:solidFill>
                <a:latin typeface="Arial" charset="0"/>
              </a:rPr>
              <a:t>N Engl J Med</a:t>
            </a:r>
          </a:p>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FFFFFF"/>
                </a:solidFill>
                <a:latin typeface="Arial" charset="0"/>
              </a:rPr>
              <a:t>Volume 378(20):1865-1876</a:t>
            </a:r>
          </a:p>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FFFFFF"/>
                </a:solidFill>
                <a:latin typeface="Arial" charset="0"/>
              </a:rPr>
              <a:t>May 17, 2018</a:t>
            </a:r>
          </a:p>
        </p:txBody>
      </p:sp>
      <p:pic>
        <p:nvPicPr>
          <p:cNvPr id="3076" name="Picture 4"/>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Tree>
    <p:extLst>
      <p:ext uri="{BB962C8B-B14F-4D97-AF65-F5344CB8AC3E}">
        <p14:creationId xmlns:p14="http://schemas.microsoft.com/office/powerpoint/2010/main" val="52452975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5DB5-7129-4425-BCB5-1B5061B4F7D7}"/>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2E4582E1-CFC1-4E65-832C-FF0A0B8E3DFF}"/>
              </a:ext>
            </a:extLst>
          </p:cNvPr>
          <p:cNvSpPr>
            <a:spLocks noGrp="1"/>
          </p:cNvSpPr>
          <p:nvPr>
            <p:ph idx="1"/>
          </p:nvPr>
        </p:nvSpPr>
        <p:spPr/>
        <p:txBody>
          <a:bodyPr>
            <a:noAutofit/>
          </a:bodyPr>
          <a:lstStyle/>
          <a:p>
            <a:r>
              <a:rPr lang="en-US" sz="2000" dirty="0"/>
              <a:t>52 week, d-b, p-c</a:t>
            </a:r>
          </a:p>
          <a:p>
            <a:r>
              <a:rPr lang="en-US" sz="2000" dirty="0"/>
              <a:t>Mild asthma &gt;12yrs – documented history of reversible airflow obstruction</a:t>
            </a:r>
          </a:p>
          <a:p>
            <a:r>
              <a:rPr lang="en-US" sz="2000" dirty="0"/>
              <a:t>Step 2 asthma – uncontrolled on SABA alone or well controlled with low dose inhaled steroid</a:t>
            </a:r>
          </a:p>
          <a:p>
            <a:r>
              <a:rPr lang="en-US" sz="2000" dirty="0"/>
              <a:t>Two week run in with SABA prn alone – needed to use it at least 3 days in final week and have &lt;2 days of &gt;6puffs over the two weeks</a:t>
            </a:r>
          </a:p>
          <a:p>
            <a:r>
              <a:rPr lang="en-US" sz="2000" dirty="0"/>
              <a:t>Electronic monitoring and reminder of inhaler use (79% adherence to BD dosing)</a:t>
            </a:r>
          </a:p>
          <a:p>
            <a:r>
              <a:rPr lang="en-US" sz="2000" dirty="0"/>
              <a:t>Primary outcome: days of well controlled asthma on electronic diary</a:t>
            </a:r>
          </a:p>
          <a:p>
            <a:r>
              <a:rPr lang="en-US" sz="2000" dirty="0"/>
              <a:t>Three treatment arms</a:t>
            </a:r>
          </a:p>
        </p:txBody>
      </p:sp>
    </p:spTree>
    <p:extLst>
      <p:ext uri="{BB962C8B-B14F-4D97-AF65-F5344CB8AC3E}">
        <p14:creationId xmlns:p14="http://schemas.microsoft.com/office/powerpoint/2010/main" val="2352982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6746" y="381646"/>
            <a:ext cx="6371589" cy="417935"/>
          </a:xfrm>
          <a:prstGeom prst="rect">
            <a:avLst/>
          </a:prstGeom>
          <a:noFill/>
          <a:ln w="9525">
            <a:noFill/>
            <a:miter lim="800000"/>
            <a:headEnd/>
            <a:tailEnd/>
          </a:ln>
        </p:spPr>
        <p:txBody>
          <a:bodyPr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solidFill>
                  <a:srgbClr val="FFFFFF"/>
                </a:solidFill>
                <a:latin typeface="Arial" charset="0"/>
              </a:rPr>
              <a:t>Trial Design.</a:t>
            </a:r>
            <a:endParaRPr lang="en-GB" sz="28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
        <p:nvSpPr>
          <p:cNvPr id="5124" name="Text Box 4"/>
          <p:cNvSpPr txBox="1">
            <a:spLocks noChangeArrowheads="1"/>
          </p:cNvSpPr>
          <p:nvPr/>
        </p:nvSpPr>
        <p:spPr bwMode="auto">
          <a:xfrm>
            <a:off x="1531484" y="5972313"/>
            <a:ext cx="6065917"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O’Byrne PM et al. N Engl J Med 2018;378:1865-1876</a:t>
            </a:r>
            <a:endParaRPr lang="en-GB" sz="1089" b="1" dirty="0">
              <a:solidFill>
                <a:srgbClr val="FFFFFF"/>
              </a:solidFill>
              <a:latin typeface="Arial" charset="0"/>
            </a:endParaRPr>
          </a:p>
        </p:txBody>
      </p:sp>
      <p:pic>
        <p:nvPicPr>
          <p:cNvPr id="6" name="Picture 5" descr="Image"/>
          <p:cNvPicPr>
            <a:picLocks noChangeAspect="1"/>
          </p:cNvPicPr>
          <p:nvPr/>
        </p:nvPicPr>
        <p:blipFill>
          <a:blip r:embed="rId4" cstate="print"/>
          <a:stretch>
            <a:fillRect/>
          </a:stretch>
        </p:blipFill>
        <p:spPr>
          <a:xfrm>
            <a:off x="357810" y="1094888"/>
            <a:ext cx="8436916" cy="4304051"/>
          </a:xfrm>
          <a:prstGeom prst="rect">
            <a:avLst/>
          </a:prstGeom>
        </p:spPr>
      </p:pic>
    </p:spTree>
    <p:extLst>
      <p:ext uri="{BB962C8B-B14F-4D97-AF65-F5344CB8AC3E}">
        <p14:creationId xmlns:p14="http://schemas.microsoft.com/office/powerpoint/2010/main" val="113682129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Inhaler Chart </a:t>
            </a:r>
            <a:endParaRPr lang="en-NZ"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50" t="22347" r="19000" b="5521"/>
          <a:stretch/>
        </p:blipFill>
        <p:spPr bwMode="auto">
          <a:xfrm>
            <a:off x="683568" y="1625599"/>
            <a:ext cx="7467600" cy="470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687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0480" y="1144971"/>
            <a:ext cx="1738116" cy="2686889"/>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Demographic and Clinical Characteristics of the Patients at Baseline, According to Treatment Group.</a:t>
            </a:r>
            <a:endParaRPr lang="en-GB" sz="20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357158" y="6053617"/>
            <a:ext cx="1924762" cy="432045"/>
          </a:xfrm>
          <a:prstGeom prst="rect">
            <a:avLst/>
          </a:prstGeom>
          <a:noFill/>
        </p:spPr>
      </p:pic>
      <p:sp>
        <p:nvSpPr>
          <p:cNvPr id="5124" name="Text Box 4"/>
          <p:cNvSpPr txBox="1">
            <a:spLocks noChangeArrowheads="1"/>
          </p:cNvSpPr>
          <p:nvPr/>
        </p:nvSpPr>
        <p:spPr bwMode="auto">
          <a:xfrm>
            <a:off x="201511" y="5458964"/>
            <a:ext cx="4956938"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O’Byrne PM et al. N </a:t>
            </a:r>
            <a:r>
              <a:rPr lang="en-GB" sz="1089" b="1" dirty="0" err="1">
                <a:solidFill>
                  <a:srgbClr val="FFFFFF"/>
                </a:solidFill>
                <a:latin typeface="Arial" charset="0"/>
              </a:rPr>
              <a:t>Engl</a:t>
            </a:r>
            <a:r>
              <a:rPr lang="en-GB" sz="1089" b="1" dirty="0">
                <a:solidFill>
                  <a:srgbClr val="FFFFFF"/>
                </a:solidFill>
                <a:latin typeface="Arial" charset="0"/>
              </a:rPr>
              <a:t> J Med 2018;378:1865-1876</a:t>
            </a:r>
          </a:p>
        </p:txBody>
      </p:sp>
      <p:pic>
        <p:nvPicPr>
          <p:cNvPr id="6" name="Picture 5" descr="Image"/>
          <p:cNvPicPr>
            <a:picLocks noChangeAspect="1"/>
          </p:cNvPicPr>
          <p:nvPr/>
        </p:nvPicPr>
        <p:blipFill>
          <a:blip r:embed="rId4" cstate="print"/>
          <a:stretch>
            <a:fillRect/>
          </a:stretch>
        </p:blipFill>
        <p:spPr>
          <a:xfrm>
            <a:off x="2403284" y="94779"/>
            <a:ext cx="6636751" cy="6663830"/>
          </a:xfrm>
          <a:prstGeom prst="rect">
            <a:avLst/>
          </a:prstGeom>
        </p:spPr>
      </p:pic>
    </p:spTree>
    <p:extLst>
      <p:ext uri="{BB962C8B-B14F-4D97-AF65-F5344CB8AC3E}">
        <p14:creationId xmlns:p14="http://schemas.microsoft.com/office/powerpoint/2010/main" val="611062479"/>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EC8D9-01BF-49EC-995E-180F0D447635}"/>
              </a:ext>
            </a:extLst>
          </p:cNvPr>
          <p:cNvSpPr>
            <a:spLocks noGrp="1"/>
          </p:cNvSpPr>
          <p:nvPr>
            <p:ph idx="1"/>
          </p:nvPr>
        </p:nvSpPr>
        <p:spPr/>
        <p:txBody>
          <a:bodyPr>
            <a:normAutofit/>
          </a:bodyPr>
          <a:lstStyle/>
          <a:p>
            <a:pPr marL="0" indent="0">
              <a:buNone/>
            </a:pPr>
            <a:r>
              <a:rPr lang="en-US" sz="2400" dirty="0"/>
              <a:t>Primary end point</a:t>
            </a:r>
          </a:p>
          <a:p>
            <a:r>
              <a:rPr lang="en-US" sz="2400" dirty="0"/>
              <a:t>Bud-Form prn v </a:t>
            </a:r>
            <a:r>
              <a:rPr lang="en-US" sz="2400" dirty="0" err="1"/>
              <a:t>Turbutaline</a:t>
            </a:r>
            <a:r>
              <a:rPr lang="en-US" sz="2400" dirty="0"/>
              <a:t> prn – weeks of well controlled asthma 34.4 v 31.1% (OR 1.14, 95% CI 1.00-1.30, p=0.046)</a:t>
            </a:r>
          </a:p>
          <a:p>
            <a:r>
              <a:rPr lang="en-US" sz="2400" dirty="0"/>
              <a:t>Bud-Form prn v Budesonide BD – weeks of well controlled asthma 34.4 v 44.4%, OR 0.64, 95% CI 0.57-0.73 </a:t>
            </a:r>
          </a:p>
        </p:txBody>
      </p:sp>
      <p:sp>
        <p:nvSpPr>
          <p:cNvPr id="4" name="Title 3">
            <a:extLst>
              <a:ext uri="{FF2B5EF4-FFF2-40B4-BE49-F238E27FC236}">
                <a16:creationId xmlns:a16="http://schemas.microsoft.com/office/drawing/2014/main" id="{350FBD83-5C8B-4DAC-AC9D-F5CBEA1ACA10}"/>
              </a:ext>
            </a:extLst>
          </p:cNvPr>
          <p:cNvSpPr>
            <a:spLocks noGrp="1"/>
          </p:cNvSpPr>
          <p:nvPr>
            <p:ph type="title"/>
          </p:nvPr>
        </p:nvSpPr>
        <p:spPr/>
        <p:txBody>
          <a:bodyPr/>
          <a:lstStyle/>
          <a:p>
            <a:r>
              <a:rPr lang="en-US" dirty="0"/>
              <a:t>Results – Asthma controlled weeks</a:t>
            </a:r>
          </a:p>
        </p:txBody>
      </p:sp>
    </p:spTree>
    <p:extLst>
      <p:ext uri="{BB962C8B-B14F-4D97-AF65-F5344CB8AC3E}">
        <p14:creationId xmlns:p14="http://schemas.microsoft.com/office/powerpoint/2010/main" val="2104450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6746" y="381641"/>
            <a:ext cx="6371589" cy="716478"/>
          </a:xfrm>
          <a:prstGeom prst="rect">
            <a:avLst/>
          </a:prstGeom>
          <a:noFill/>
          <a:ln w="9525">
            <a:noFill/>
            <a:miter lim="800000"/>
            <a:headEnd/>
            <a:tailEnd/>
          </a:ln>
        </p:spPr>
        <p:txBody>
          <a:bodyPr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400" b="1" dirty="0" err="1">
                <a:solidFill>
                  <a:srgbClr val="FFFFFF"/>
                </a:solidFill>
                <a:latin typeface="Arial" charset="0"/>
              </a:rPr>
              <a:t>Overall Weeks of Well-Controlled Asthma, According to Data in the Electronic Diary.</a:t>
            </a:r>
            <a:endParaRPr lang="en-GB" sz="24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
        <p:nvSpPr>
          <p:cNvPr id="5124" name="Text Box 4"/>
          <p:cNvSpPr txBox="1">
            <a:spLocks noChangeArrowheads="1"/>
          </p:cNvSpPr>
          <p:nvPr/>
        </p:nvSpPr>
        <p:spPr bwMode="auto">
          <a:xfrm>
            <a:off x="1531483" y="6189119"/>
            <a:ext cx="6065917"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O’Byrne PM et al. N </a:t>
            </a:r>
            <a:r>
              <a:rPr lang="en-GB" sz="1089" b="1" dirty="0" err="1">
                <a:solidFill>
                  <a:srgbClr val="FFFFFF"/>
                </a:solidFill>
                <a:latin typeface="Arial" charset="0"/>
              </a:rPr>
              <a:t>Engl</a:t>
            </a:r>
            <a:r>
              <a:rPr lang="en-GB" sz="1089" b="1" dirty="0">
                <a:solidFill>
                  <a:srgbClr val="FFFFFF"/>
                </a:solidFill>
                <a:latin typeface="Arial" charset="0"/>
              </a:rPr>
              <a:t> J Med 2018;378:1865-1876</a:t>
            </a:r>
          </a:p>
        </p:txBody>
      </p:sp>
      <p:pic>
        <p:nvPicPr>
          <p:cNvPr id="6" name="Picture 5" descr="Image"/>
          <p:cNvPicPr>
            <a:picLocks noChangeAspect="1"/>
          </p:cNvPicPr>
          <p:nvPr/>
        </p:nvPicPr>
        <p:blipFill>
          <a:blip r:embed="rId4" cstate="print"/>
          <a:stretch>
            <a:fillRect/>
          </a:stretch>
        </p:blipFill>
        <p:spPr>
          <a:xfrm>
            <a:off x="1256512" y="1120562"/>
            <a:ext cx="6340889" cy="4811113"/>
          </a:xfrm>
          <a:prstGeom prst="rect">
            <a:avLst/>
          </a:prstGeom>
        </p:spPr>
      </p:pic>
    </p:spTree>
    <p:extLst>
      <p:ext uri="{BB962C8B-B14F-4D97-AF65-F5344CB8AC3E}">
        <p14:creationId xmlns:p14="http://schemas.microsoft.com/office/powerpoint/2010/main" val="885646231"/>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46344" y="1441658"/>
            <a:ext cx="2048219" cy="1791260"/>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Summary of Asthma Exacerbations, According to Treatment Group.</a:t>
            </a:r>
            <a:endParaRPr lang="en-GB" sz="20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269799" y="6159105"/>
            <a:ext cx="1924762" cy="432045"/>
          </a:xfrm>
          <a:prstGeom prst="rect">
            <a:avLst/>
          </a:prstGeom>
          <a:noFill/>
        </p:spPr>
      </p:pic>
      <p:sp>
        <p:nvSpPr>
          <p:cNvPr id="5124" name="Text Box 4"/>
          <p:cNvSpPr txBox="1">
            <a:spLocks noChangeArrowheads="1"/>
          </p:cNvSpPr>
          <p:nvPr/>
        </p:nvSpPr>
        <p:spPr bwMode="auto">
          <a:xfrm>
            <a:off x="314436" y="5829081"/>
            <a:ext cx="3979697"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O’Byrne PM et al. N </a:t>
            </a:r>
            <a:r>
              <a:rPr lang="en-GB" sz="1089" b="1" dirty="0" err="1">
                <a:solidFill>
                  <a:srgbClr val="FFFFFF"/>
                </a:solidFill>
                <a:latin typeface="Arial" charset="0"/>
              </a:rPr>
              <a:t>Engl</a:t>
            </a:r>
            <a:r>
              <a:rPr lang="en-GB" sz="1089" b="1" dirty="0">
                <a:solidFill>
                  <a:srgbClr val="FFFFFF"/>
                </a:solidFill>
                <a:latin typeface="Arial" charset="0"/>
              </a:rPr>
              <a:t> J Med 2018;378:1865-1876</a:t>
            </a:r>
          </a:p>
        </p:txBody>
      </p:sp>
      <p:pic>
        <p:nvPicPr>
          <p:cNvPr id="6" name="Picture 5" descr="Image"/>
          <p:cNvPicPr>
            <a:picLocks noChangeAspect="1"/>
          </p:cNvPicPr>
          <p:nvPr/>
        </p:nvPicPr>
        <p:blipFill>
          <a:blip r:embed="rId4" cstate="print"/>
          <a:stretch>
            <a:fillRect/>
          </a:stretch>
        </p:blipFill>
        <p:spPr>
          <a:xfrm>
            <a:off x="3111306" y="53912"/>
            <a:ext cx="5348305" cy="6688797"/>
          </a:xfrm>
          <a:prstGeom prst="rect">
            <a:avLst/>
          </a:prstGeom>
        </p:spPr>
      </p:pic>
      <p:sp>
        <p:nvSpPr>
          <p:cNvPr id="2" name="TextBox 1">
            <a:extLst>
              <a:ext uri="{FF2B5EF4-FFF2-40B4-BE49-F238E27FC236}">
                <a16:creationId xmlns:a16="http://schemas.microsoft.com/office/drawing/2014/main" id="{762D0E39-0540-48B1-8192-249A593A58C8}"/>
              </a:ext>
            </a:extLst>
          </p:cNvPr>
          <p:cNvSpPr txBox="1"/>
          <p:nvPr/>
        </p:nvSpPr>
        <p:spPr>
          <a:xfrm>
            <a:off x="608277" y="3429002"/>
            <a:ext cx="1800970" cy="1194173"/>
          </a:xfrm>
          <a:prstGeom prst="rect">
            <a:avLst/>
          </a:prstGeom>
          <a:noFill/>
        </p:spPr>
        <p:txBody>
          <a:bodyPr wrap="square" rtlCol="0">
            <a:spAutoFit/>
          </a:bodyPr>
          <a:lstStyle/>
          <a:p>
            <a:pPr defTabSz="457200"/>
            <a:r>
              <a:rPr lang="en-US" sz="2400" dirty="0">
                <a:solidFill>
                  <a:prstClr val="white"/>
                </a:solidFill>
              </a:rPr>
              <a:t>64% lower exacerbation rate</a:t>
            </a:r>
          </a:p>
        </p:txBody>
      </p:sp>
    </p:spTree>
    <p:extLst>
      <p:ext uri="{BB962C8B-B14F-4D97-AF65-F5344CB8AC3E}">
        <p14:creationId xmlns:p14="http://schemas.microsoft.com/office/powerpoint/2010/main" val="69404236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EC8D9-01BF-49EC-995E-180F0D447635}"/>
              </a:ext>
            </a:extLst>
          </p:cNvPr>
          <p:cNvSpPr>
            <a:spLocks noGrp="1"/>
          </p:cNvSpPr>
          <p:nvPr>
            <p:ph idx="1"/>
          </p:nvPr>
        </p:nvSpPr>
        <p:spPr/>
        <p:txBody>
          <a:bodyPr>
            <a:normAutofit/>
          </a:bodyPr>
          <a:lstStyle/>
          <a:p>
            <a:r>
              <a:rPr lang="en-US" sz="2000" dirty="0"/>
              <a:t>Calculations (on the back of a piece of paper)</a:t>
            </a:r>
          </a:p>
          <a:p>
            <a:pPr lvl="1"/>
            <a:r>
              <a:rPr lang="en-US" sz="2000" dirty="0"/>
              <a:t>0.8% difference in hospitalizations, NNT 125 to stop 1 admission.</a:t>
            </a:r>
          </a:p>
          <a:p>
            <a:pPr lvl="1"/>
            <a:r>
              <a:rPr lang="en-US" sz="2000" dirty="0"/>
              <a:t>But 500000 asthma patients in NZ, if 50% were mild then up to 2000 admissions stopped in NZ</a:t>
            </a:r>
          </a:p>
        </p:txBody>
      </p:sp>
      <p:sp>
        <p:nvSpPr>
          <p:cNvPr id="4" name="Title 3">
            <a:extLst>
              <a:ext uri="{FF2B5EF4-FFF2-40B4-BE49-F238E27FC236}">
                <a16:creationId xmlns:a16="http://schemas.microsoft.com/office/drawing/2014/main" id="{350FBD83-5C8B-4DAC-AC9D-F5CBEA1ACA10}"/>
              </a:ext>
            </a:extLst>
          </p:cNvPr>
          <p:cNvSpPr>
            <a:spLocks noGrp="1"/>
          </p:cNvSpPr>
          <p:nvPr>
            <p:ph type="title"/>
          </p:nvPr>
        </p:nvSpPr>
        <p:spPr/>
        <p:txBody>
          <a:bodyPr/>
          <a:lstStyle/>
          <a:p>
            <a:r>
              <a:rPr lang="en-US" dirty="0"/>
              <a:t>Results - Exacerbations</a:t>
            </a:r>
          </a:p>
        </p:txBody>
      </p:sp>
    </p:spTree>
    <p:extLst>
      <p:ext uri="{BB962C8B-B14F-4D97-AF65-F5344CB8AC3E}">
        <p14:creationId xmlns:p14="http://schemas.microsoft.com/office/powerpoint/2010/main" val="3446776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32577" y="1478922"/>
            <a:ext cx="2230341" cy="1253805"/>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solidFill>
                  <a:srgbClr val="FFFFFF"/>
                </a:solidFill>
                <a:latin typeface="Arial" charset="0"/>
              </a:rPr>
              <a:t>Time to First Exacerbation.</a:t>
            </a:r>
            <a:endParaRPr lang="en-GB" sz="28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438087" y="6087637"/>
            <a:ext cx="1924762" cy="432045"/>
          </a:xfrm>
          <a:prstGeom prst="rect">
            <a:avLst/>
          </a:prstGeom>
          <a:noFill/>
        </p:spPr>
      </p:pic>
      <p:sp>
        <p:nvSpPr>
          <p:cNvPr id="5124" name="Text Box 4"/>
          <p:cNvSpPr txBox="1">
            <a:spLocks noChangeArrowheads="1"/>
          </p:cNvSpPr>
          <p:nvPr/>
        </p:nvSpPr>
        <p:spPr bwMode="auto">
          <a:xfrm>
            <a:off x="324938" y="5121524"/>
            <a:ext cx="2932971" cy="325217"/>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O’Byrne PM et al. N </a:t>
            </a:r>
            <a:r>
              <a:rPr lang="en-GB" sz="1089" b="1" dirty="0" err="1">
                <a:solidFill>
                  <a:srgbClr val="FFFFFF"/>
                </a:solidFill>
                <a:latin typeface="Arial" charset="0"/>
              </a:rPr>
              <a:t>Engl</a:t>
            </a:r>
            <a:r>
              <a:rPr lang="en-GB" sz="1089" b="1" dirty="0">
                <a:solidFill>
                  <a:srgbClr val="FFFFFF"/>
                </a:solidFill>
                <a:latin typeface="Arial" charset="0"/>
              </a:rPr>
              <a:t> J Med 2018;378:1865-1876</a:t>
            </a:r>
          </a:p>
        </p:txBody>
      </p:sp>
      <p:pic>
        <p:nvPicPr>
          <p:cNvPr id="6" name="Picture 5" descr="Image"/>
          <p:cNvPicPr>
            <a:picLocks noChangeAspect="1"/>
          </p:cNvPicPr>
          <p:nvPr/>
        </p:nvPicPr>
        <p:blipFill>
          <a:blip r:embed="rId4" cstate="print"/>
          <a:stretch>
            <a:fillRect/>
          </a:stretch>
        </p:blipFill>
        <p:spPr>
          <a:xfrm>
            <a:off x="3097954" y="35693"/>
            <a:ext cx="3992622" cy="6775359"/>
          </a:xfrm>
          <a:prstGeom prst="rect">
            <a:avLst/>
          </a:prstGeom>
        </p:spPr>
      </p:pic>
    </p:spTree>
    <p:extLst>
      <p:ext uri="{BB962C8B-B14F-4D97-AF65-F5344CB8AC3E}">
        <p14:creationId xmlns:p14="http://schemas.microsoft.com/office/powerpoint/2010/main" val="2739963970"/>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7AB8-75BC-4F00-993D-61ED0D474B04}"/>
              </a:ext>
            </a:extLst>
          </p:cNvPr>
          <p:cNvSpPr>
            <a:spLocks noGrp="1"/>
          </p:cNvSpPr>
          <p:nvPr>
            <p:ph type="title"/>
          </p:nvPr>
        </p:nvSpPr>
        <p:spPr/>
        <p:txBody>
          <a:bodyPr/>
          <a:lstStyle/>
          <a:p>
            <a:r>
              <a:rPr lang="en-US" dirty="0"/>
              <a:t>Changes in pre-bronchodilator FEV1</a:t>
            </a:r>
          </a:p>
        </p:txBody>
      </p:sp>
      <p:sp>
        <p:nvSpPr>
          <p:cNvPr id="3" name="Content Placeholder 2">
            <a:extLst>
              <a:ext uri="{FF2B5EF4-FFF2-40B4-BE49-F238E27FC236}">
                <a16:creationId xmlns:a16="http://schemas.microsoft.com/office/drawing/2014/main" id="{1E476D66-9F8D-448D-B811-536344DB0A0C}"/>
              </a:ext>
            </a:extLst>
          </p:cNvPr>
          <p:cNvSpPr>
            <a:spLocks noGrp="1"/>
          </p:cNvSpPr>
          <p:nvPr>
            <p:ph sz="half" idx="1"/>
          </p:nvPr>
        </p:nvSpPr>
        <p:spPr/>
        <p:txBody>
          <a:bodyPr>
            <a:normAutofit/>
          </a:bodyPr>
          <a:lstStyle/>
          <a:p>
            <a:r>
              <a:rPr lang="en-US" sz="2800" dirty="0"/>
              <a:t>Bud-Form prn</a:t>
            </a:r>
          </a:p>
          <a:p>
            <a:r>
              <a:rPr lang="en-US" sz="2800" dirty="0" err="1"/>
              <a:t>Turb</a:t>
            </a:r>
            <a:r>
              <a:rPr lang="en-US" sz="2800" dirty="0"/>
              <a:t> prn </a:t>
            </a:r>
          </a:p>
          <a:p>
            <a:r>
              <a:rPr lang="en-US" sz="2800" dirty="0"/>
              <a:t>Bud BD</a:t>
            </a:r>
          </a:p>
        </p:txBody>
      </p:sp>
      <p:sp>
        <p:nvSpPr>
          <p:cNvPr id="4" name="Content Placeholder 3">
            <a:extLst>
              <a:ext uri="{FF2B5EF4-FFF2-40B4-BE49-F238E27FC236}">
                <a16:creationId xmlns:a16="http://schemas.microsoft.com/office/drawing/2014/main" id="{45D5943C-7F27-42BA-AFFE-B4B64832B674}"/>
              </a:ext>
            </a:extLst>
          </p:cNvPr>
          <p:cNvSpPr>
            <a:spLocks noGrp="1"/>
          </p:cNvSpPr>
          <p:nvPr>
            <p:ph sz="half" idx="2"/>
          </p:nvPr>
        </p:nvSpPr>
        <p:spPr>
          <a:xfrm>
            <a:off x="3084096" y="2556242"/>
            <a:ext cx="3895937" cy="3638764"/>
          </a:xfrm>
        </p:spPr>
        <p:txBody>
          <a:bodyPr>
            <a:normAutofit/>
          </a:bodyPr>
          <a:lstStyle/>
          <a:p>
            <a:r>
              <a:rPr lang="en-US" sz="2800" dirty="0"/>
              <a:t>+65mLs (47.6-82.4)</a:t>
            </a:r>
          </a:p>
          <a:p>
            <a:r>
              <a:rPr lang="en-US" sz="2800" dirty="0"/>
              <a:t>+11.2mL (-6.4-28.9)</a:t>
            </a:r>
          </a:p>
          <a:p>
            <a:r>
              <a:rPr lang="en-US" sz="2800" dirty="0"/>
              <a:t>+119.3 (101.9-136.7)</a:t>
            </a:r>
          </a:p>
          <a:p>
            <a:endParaRPr lang="en-US" sz="2800" dirty="0"/>
          </a:p>
        </p:txBody>
      </p:sp>
    </p:spTree>
    <p:extLst>
      <p:ext uri="{BB962C8B-B14F-4D97-AF65-F5344CB8AC3E}">
        <p14:creationId xmlns:p14="http://schemas.microsoft.com/office/powerpoint/2010/main" val="41553729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645975" y="695453"/>
            <a:ext cx="5854214" cy="417935"/>
          </a:xfrm>
          <a:prstGeom prst="rect">
            <a:avLst/>
          </a:prstGeom>
          <a:noFill/>
          <a:ln w="9525">
            <a:noFill/>
            <a:miter lim="800000"/>
            <a:headEnd/>
            <a:tailEnd/>
          </a:ln>
        </p:spPr>
        <p:txBody>
          <a:bodyPr lIns="0" tIns="0" rIns="0" bIns="0" anchor="ctr">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800" b="1" dirty="0">
                <a:solidFill>
                  <a:srgbClr val="FFFFFF"/>
                </a:solidFill>
                <a:latin typeface="Arial" charset="0"/>
              </a:rPr>
              <a:t>Conclusions</a:t>
            </a:r>
          </a:p>
        </p:txBody>
      </p:sp>
      <p:sp>
        <p:nvSpPr>
          <p:cNvPr id="10242" name="Rectangle 2"/>
          <p:cNvSpPr>
            <a:spLocks noGrp="1" noChangeArrowheads="1"/>
          </p:cNvSpPr>
          <p:nvPr>
            <p:ph type="body"/>
          </p:nvPr>
        </p:nvSpPr>
        <p:spPr>
          <a:xfrm>
            <a:off x="1645973" y="2671638"/>
            <a:ext cx="5856375" cy="3489330"/>
          </a:xfrm>
          <a:ln/>
        </p:spPr>
        <p:txBody>
          <a:bodyPr anchor="t"/>
          <a:lstStyle/>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000" b="0" dirty="0">
                <a:latin typeface="Arial" charset="0"/>
              </a:rPr>
              <a:t>In patients with mild asthma, as-needed budesonide–formoterol provided superior asthma-symptom control to as-needed terbutaline, assessed according to electronically recorded weeks with well-controlled asthma, but was inferior to budesonide maintenance therapy.</a:t>
            </a:r>
          </a:p>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000" b="0" dirty="0">
                <a:latin typeface="Arial" charset="0"/>
              </a:rPr>
              <a:t>Exacerbation rates with the two budesonide-containing regimens were similar and were lower than the rate with terbutaline.</a:t>
            </a:r>
          </a:p>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000" b="0" dirty="0">
                <a:latin typeface="Arial" charset="0"/>
              </a:rPr>
              <a:t>Budesonide–formoterol used as needed resulted in substantially lower glucocorticoid exposure than budesonide maintenance therapy.</a:t>
            </a:r>
          </a:p>
        </p:txBody>
      </p:sp>
      <p:pic>
        <p:nvPicPr>
          <p:cNvPr id="10243" name="Picture 3"/>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Tree>
    <p:extLst>
      <p:ext uri="{BB962C8B-B14F-4D97-AF65-F5344CB8AC3E}">
        <p14:creationId xmlns:p14="http://schemas.microsoft.com/office/powerpoint/2010/main" val="567766577"/>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645975" y="573186"/>
            <a:ext cx="5854214" cy="1144921"/>
          </a:xfrm>
          <a:prstGeom prst="rect">
            <a:avLst/>
          </a:prstGeom>
          <a:noFill/>
          <a:ln w="9525">
            <a:noFill/>
            <a:miter lim="800000"/>
            <a:headEnd/>
            <a:tailEnd/>
          </a:ln>
        </p:spPr>
        <p:txBody>
          <a:bodyPr lIns="0" tIns="0" rIns="0" bIns="0"/>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b="1" dirty="0">
                <a:solidFill>
                  <a:srgbClr val="FF0000"/>
                </a:solidFill>
                <a:latin typeface="Arial" charset="0"/>
              </a:rPr>
              <a:t>Original Article</a:t>
            </a:r>
            <a:r>
              <a:rPr lang="en-GB" sz="2540" b="1" dirty="0">
                <a:solidFill>
                  <a:srgbClr val="FFFFFF"/>
                </a:solidFill>
                <a:latin typeface="Arial" charset="0"/>
              </a:rPr>
              <a:t> </a:t>
            </a:r>
            <a:br>
              <a:rPr lang="en-GB" sz="2540" b="1" dirty="0">
                <a:solidFill>
                  <a:srgbClr val="FFFFFF"/>
                </a:solidFill>
                <a:latin typeface="Arial" charset="0"/>
              </a:rPr>
            </a:br>
            <a:r>
              <a:rPr lang="en-GB" sz="2540" b="1" dirty="0">
                <a:solidFill>
                  <a:srgbClr val="FFFFFF"/>
                </a:solidFill>
                <a:latin typeface="Arial" charset="0"/>
              </a:rPr>
              <a:t>As-Needed Budesonide–Formoterol versus Maintenance Budesonide in Mild Asthma</a:t>
            </a:r>
          </a:p>
        </p:txBody>
      </p:sp>
      <p:sp>
        <p:nvSpPr>
          <p:cNvPr id="3074" name="Text Box 2"/>
          <p:cNvSpPr txBox="1">
            <a:spLocks noChangeArrowheads="1"/>
          </p:cNvSpPr>
          <p:nvPr/>
        </p:nvSpPr>
        <p:spPr bwMode="auto">
          <a:xfrm>
            <a:off x="1645975" y="2049341"/>
            <a:ext cx="5854214" cy="2740607"/>
          </a:xfrm>
          <a:prstGeom prst="rect">
            <a:avLst/>
          </a:prstGeom>
          <a:noFill/>
          <a:ln w="9525">
            <a:noFill/>
            <a:miter lim="800000"/>
            <a:headEnd/>
            <a:tailEnd/>
          </a:ln>
        </p:spPr>
        <p:txBody>
          <a:bodyPr lIns="0" tIns="0" rIns="0" bIns="0"/>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err="1">
                <a:solidFill>
                  <a:srgbClr val="FFFFFF"/>
                </a:solidFill>
                <a:latin typeface="Arial" charset="0"/>
              </a:rPr>
              <a:t>Eric D. Bateman, M.D., Helen K. Reddel, M.B., B.S., Ph.D., Paul M. O’Byrne, M.B., Peter J. Barnes, M.D., Nanshan Zhong, Ph.D., Christina Keen, M.D., Carin Jorup, M.D., Rosa Lamarca, Ph.D., Agnieszka Siwek-Posluszna, M.D., and J. Mark FitzGerald, M.D.</a:t>
            </a:r>
            <a:endParaRPr lang="en-GB" sz="1633" dirty="0">
              <a:solidFill>
                <a:srgbClr val="FFFFFF"/>
              </a:solidFill>
              <a:latin typeface="Arial" charset="0"/>
            </a:endParaRPr>
          </a:p>
        </p:txBody>
      </p:sp>
      <p:sp>
        <p:nvSpPr>
          <p:cNvPr id="3075" name="Text Box 3"/>
          <p:cNvSpPr txBox="1">
            <a:spLocks noChangeArrowheads="1"/>
          </p:cNvSpPr>
          <p:nvPr/>
        </p:nvSpPr>
        <p:spPr bwMode="auto">
          <a:xfrm>
            <a:off x="1644895" y="5118298"/>
            <a:ext cx="5854214" cy="731162"/>
          </a:xfrm>
          <a:prstGeom prst="rect">
            <a:avLst/>
          </a:prstGeom>
          <a:noFill/>
          <a:ln w="9525">
            <a:noFill/>
            <a:miter lim="800000"/>
            <a:headEnd/>
            <a:tailEnd/>
          </a:ln>
        </p:spPr>
        <p:txBody>
          <a:bodyPr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FFFFFF"/>
                </a:solidFill>
                <a:latin typeface="Arial" charset="0"/>
              </a:rPr>
              <a:t>N Engl J Med</a:t>
            </a:r>
          </a:p>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FFFFFF"/>
                </a:solidFill>
                <a:latin typeface="Arial" charset="0"/>
              </a:rPr>
              <a:t>Volume 378(20):1877-1887</a:t>
            </a:r>
          </a:p>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FFFFFF"/>
                </a:solidFill>
                <a:latin typeface="Arial" charset="0"/>
              </a:rPr>
              <a:t>May 17, 2018</a:t>
            </a:r>
          </a:p>
        </p:txBody>
      </p:sp>
      <p:pic>
        <p:nvPicPr>
          <p:cNvPr id="3076" name="Picture 4"/>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
        <p:nvSpPr>
          <p:cNvPr id="2" name="TextBox 1">
            <a:extLst>
              <a:ext uri="{FF2B5EF4-FFF2-40B4-BE49-F238E27FC236}">
                <a16:creationId xmlns:a16="http://schemas.microsoft.com/office/drawing/2014/main" id="{40D8691B-A420-4626-B88B-1430DF90F531}"/>
              </a:ext>
            </a:extLst>
          </p:cNvPr>
          <p:cNvSpPr txBox="1"/>
          <p:nvPr/>
        </p:nvSpPr>
        <p:spPr>
          <a:xfrm>
            <a:off x="583395" y="4036463"/>
            <a:ext cx="1682728" cy="369332"/>
          </a:xfrm>
          <a:prstGeom prst="rect">
            <a:avLst/>
          </a:prstGeom>
          <a:noFill/>
        </p:spPr>
        <p:txBody>
          <a:bodyPr wrap="square" rtlCol="0">
            <a:spAutoFit/>
          </a:bodyPr>
          <a:lstStyle/>
          <a:p>
            <a:pPr defTabSz="457200"/>
            <a:r>
              <a:rPr lang="en-US" dirty="0">
                <a:solidFill>
                  <a:prstClr val="white"/>
                </a:solidFill>
              </a:rPr>
              <a:t>SYGMA-2</a:t>
            </a:r>
          </a:p>
        </p:txBody>
      </p:sp>
    </p:spTree>
    <p:extLst>
      <p:ext uri="{BB962C8B-B14F-4D97-AF65-F5344CB8AC3E}">
        <p14:creationId xmlns:p14="http://schemas.microsoft.com/office/powerpoint/2010/main" val="729326863"/>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7AB8-75BC-4F00-993D-61ED0D474B04}"/>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1E476D66-9F8D-448D-B811-536344DB0A0C}"/>
              </a:ext>
            </a:extLst>
          </p:cNvPr>
          <p:cNvSpPr>
            <a:spLocks noGrp="1"/>
          </p:cNvSpPr>
          <p:nvPr>
            <p:ph idx="1"/>
          </p:nvPr>
        </p:nvSpPr>
        <p:spPr/>
        <p:txBody>
          <a:bodyPr>
            <a:normAutofit fontScale="92500" lnSpcReduction="10000"/>
          </a:bodyPr>
          <a:lstStyle/>
          <a:p>
            <a:r>
              <a:rPr lang="en-US" sz="2400" dirty="0"/>
              <a:t>52 week, D-B, P-C study</a:t>
            </a:r>
          </a:p>
          <a:p>
            <a:r>
              <a:rPr lang="en-US" sz="2400" dirty="0"/>
              <a:t>Mild asthma, &gt;12 years (4215 patients) – again Step 2</a:t>
            </a:r>
          </a:p>
          <a:p>
            <a:r>
              <a:rPr lang="en-US" sz="2400" dirty="0"/>
              <a:t>Similar run-in period off regular treatment – prn use needed for at least 3 days in the last week and &lt;2 days of &gt; 6</a:t>
            </a:r>
          </a:p>
          <a:p>
            <a:r>
              <a:rPr lang="en-US" sz="2400" dirty="0"/>
              <a:t>Two treatment arms: Bud-Form prn v Bud (200) BD + </a:t>
            </a:r>
            <a:r>
              <a:rPr lang="en-US" sz="2400" dirty="0" err="1"/>
              <a:t>turb</a:t>
            </a:r>
            <a:r>
              <a:rPr lang="en-US" sz="2400" dirty="0"/>
              <a:t> prn (but no daily reminders)</a:t>
            </a:r>
          </a:p>
          <a:p>
            <a:r>
              <a:rPr lang="en-US" sz="2400" dirty="0"/>
              <a:t>Primary outcome: Superiority changed to Non-inferiority, rate of severe exacerbations</a:t>
            </a:r>
          </a:p>
          <a:p>
            <a:endParaRPr lang="en-US" sz="2400" dirty="0"/>
          </a:p>
        </p:txBody>
      </p:sp>
    </p:spTree>
    <p:extLst>
      <p:ext uri="{BB962C8B-B14F-4D97-AF65-F5344CB8AC3E}">
        <p14:creationId xmlns:p14="http://schemas.microsoft.com/office/powerpoint/2010/main" val="3252186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t="20010" r="18917" b="4742"/>
          <a:stretch/>
        </p:blipFill>
        <p:spPr bwMode="auto">
          <a:xfrm>
            <a:off x="971600" y="1500767"/>
            <a:ext cx="7447280" cy="490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NZ" dirty="0" smtClean="0"/>
              <a:t>Inhaler Chart LABA/LAMA/LABA+LAMA</a:t>
            </a:r>
            <a:endParaRPr lang="en-NZ" dirty="0"/>
          </a:p>
        </p:txBody>
      </p:sp>
    </p:spTree>
    <p:extLst>
      <p:ext uri="{BB962C8B-B14F-4D97-AF65-F5344CB8AC3E}">
        <p14:creationId xmlns:p14="http://schemas.microsoft.com/office/powerpoint/2010/main" val="3572144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0482" y="1200629"/>
            <a:ext cx="1773897" cy="2686889"/>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Demographic and Clinical Characteristics of the Patients at Baseline, According to Treatment Group.</a:t>
            </a:r>
            <a:endParaRPr lang="en-GB" sz="20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299616" y="5984177"/>
            <a:ext cx="1924762" cy="432045"/>
          </a:xfrm>
          <a:prstGeom prst="rect">
            <a:avLst/>
          </a:prstGeom>
          <a:noFill/>
        </p:spPr>
      </p:pic>
      <p:sp>
        <p:nvSpPr>
          <p:cNvPr id="5124" name="Text Box 4"/>
          <p:cNvSpPr txBox="1">
            <a:spLocks noChangeArrowheads="1"/>
          </p:cNvSpPr>
          <p:nvPr/>
        </p:nvSpPr>
        <p:spPr bwMode="auto">
          <a:xfrm>
            <a:off x="108486" y="5431624"/>
            <a:ext cx="3485147"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Bateman ED et al. N </a:t>
            </a:r>
            <a:r>
              <a:rPr lang="en-GB" sz="1089" b="1" dirty="0" err="1">
                <a:solidFill>
                  <a:srgbClr val="FFFFFF"/>
                </a:solidFill>
                <a:latin typeface="Arial" charset="0"/>
              </a:rPr>
              <a:t>Engl</a:t>
            </a:r>
            <a:r>
              <a:rPr lang="en-GB" sz="1089" b="1" dirty="0">
                <a:solidFill>
                  <a:srgbClr val="FFFFFF"/>
                </a:solidFill>
                <a:latin typeface="Arial" charset="0"/>
              </a:rPr>
              <a:t> J Med 2018;378:1877-1887</a:t>
            </a:r>
          </a:p>
        </p:txBody>
      </p:sp>
      <p:pic>
        <p:nvPicPr>
          <p:cNvPr id="6" name="Picture 5" descr="Image"/>
          <p:cNvPicPr>
            <a:picLocks noChangeAspect="1"/>
          </p:cNvPicPr>
          <p:nvPr/>
        </p:nvPicPr>
        <p:blipFill>
          <a:blip r:embed="rId4" cstate="print"/>
          <a:stretch>
            <a:fillRect/>
          </a:stretch>
        </p:blipFill>
        <p:spPr>
          <a:xfrm>
            <a:off x="2821866" y="73053"/>
            <a:ext cx="4721934" cy="6743427"/>
          </a:xfrm>
          <a:prstGeom prst="rect">
            <a:avLst/>
          </a:prstGeom>
        </p:spPr>
      </p:pic>
    </p:spTree>
    <p:extLst>
      <p:ext uri="{BB962C8B-B14F-4D97-AF65-F5344CB8AC3E}">
        <p14:creationId xmlns:p14="http://schemas.microsoft.com/office/powerpoint/2010/main" val="4233632728"/>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37175" y="1264238"/>
            <a:ext cx="1845459" cy="2089803"/>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Annualized Rate of Severe Asthma Exacerbations and Time to First Severe Exacerbation.</a:t>
            </a:r>
            <a:endParaRPr lang="en-GB" sz="20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337176" y="6023934"/>
            <a:ext cx="1924762" cy="432045"/>
          </a:xfrm>
          <a:prstGeom prst="rect">
            <a:avLst/>
          </a:prstGeom>
          <a:noFill/>
        </p:spPr>
      </p:pic>
      <p:sp>
        <p:nvSpPr>
          <p:cNvPr id="5124" name="Text Box 4"/>
          <p:cNvSpPr txBox="1">
            <a:spLocks noChangeArrowheads="1"/>
          </p:cNvSpPr>
          <p:nvPr/>
        </p:nvSpPr>
        <p:spPr bwMode="auto">
          <a:xfrm>
            <a:off x="89026" y="5593769"/>
            <a:ext cx="4187216"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Bateman ED et al. N </a:t>
            </a:r>
            <a:r>
              <a:rPr lang="en-GB" sz="1089" b="1" dirty="0" err="1">
                <a:solidFill>
                  <a:srgbClr val="FFFFFF"/>
                </a:solidFill>
                <a:latin typeface="Arial" charset="0"/>
              </a:rPr>
              <a:t>Engl</a:t>
            </a:r>
            <a:r>
              <a:rPr lang="en-GB" sz="1089" b="1" dirty="0">
                <a:solidFill>
                  <a:srgbClr val="FFFFFF"/>
                </a:solidFill>
                <a:latin typeface="Arial" charset="0"/>
              </a:rPr>
              <a:t> J Med 2018;378:1877-1887</a:t>
            </a:r>
          </a:p>
        </p:txBody>
      </p:sp>
      <p:pic>
        <p:nvPicPr>
          <p:cNvPr id="6" name="Picture 5" descr="Image"/>
          <p:cNvPicPr>
            <a:picLocks noChangeAspect="1"/>
          </p:cNvPicPr>
          <p:nvPr/>
        </p:nvPicPr>
        <p:blipFill>
          <a:blip r:embed="rId4" cstate="print"/>
          <a:stretch>
            <a:fillRect/>
          </a:stretch>
        </p:blipFill>
        <p:spPr>
          <a:xfrm>
            <a:off x="2864424" y="78958"/>
            <a:ext cx="5609681" cy="6667985"/>
          </a:xfrm>
          <a:prstGeom prst="rect">
            <a:avLst/>
          </a:prstGeom>
        </p:spPr>
      </p:pic>
    </p:spTree>
    <p:extLst>
      <p:ext uri="{BB962C8B-B14F-4D97-AF65-F5344CB8AC3E}">
        <p14:creationId xmlns:p14="http://schemas.microsoft.com/office/powerpoint/2010/main" val="771583527"/>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541637" y="1036257"/>
            <a:ext cx="1744080" cy="2686889"/>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Severe Asthma Exacerbations and Exacerbation Rate, According to Treatment Group.</a:t>
            </a:r>
            <a:endParaRPr lang="en-GB" sz="20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497396" y="5836811"/>
            <a:ext cx="1924762" cy="432045"/>
          </a:xfrm>
          <a:prstGeom prst="rect">
            <a:avLst/>
          </a:prstGeom>
          <a:noFill/>
        </p:spPr>
      </p:pic>
      <p:sp>
        <p:nvSpPr>
          <p:cNvPr id="5124" name="Text Box 4"/>
          <p:cNvSpPr txBox="1">
            <a:spLocks noChangeArrowheads="1"/>
          </p:cNvSpPr>
          <p:nvPr/>
        </p:nvSpPr>
        <p:spPr bwMode="auto">
          <a:xfrm>
            <a:off x="156757" y="4954546"/>
            <a:ext cx="4557446"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Bateman ED et al. N </a:t>
            </a:r>
            <a:r>
              <a:rPr lang="en-GB" sz="1089" b="1" dirty="0" err="1">
                <a:solidFill>
                  <a:srgbClr val="FFFFFF"/>
                </a:solidFill>
                <a:latin typeface="Arial" charset="0"/>
              </a:rPr>
              <a:t>Engl</a:t>
            </a:r>
            <a:r>
              <a:rPr lang="en-GB" sz="1089" b="1" dirty="0">
                <a:solidFill>
                  <a:srgbClr val="FFFFFF"/>
                </a:solidFill>
                <a:latin typeface="Arial" charset="0"/>
              </a:rPr>
              <a:t> J Med 2018;378:1877-1887</a:t>
            </a:r>
          </a:p>
        </p:txBody>
      </p:sp>
      <p:pic>
        <p:nvPicPr>
          <p:cNvPr id="6" name="Picture 5" descr="Image"/>
          <p:cNvPicPr>
            <a:picLocks noChangeAspect="1"/>
          </p:cNvPicPr>
          <p:nvPr/>
        </p:nvPicPr>
        <p:blipFill>
          <a:blip r:embed="rId4" cstate="print"/>
          <a:stretch>
            <a:fillRect/>
          </a:stretch>
        </p:blipFill>
        <p:spPr>
          <a:xfrm>
            <a:off x="2762796" y="198783"/>
            <a:ext cx="5897434" cy="6440556"/>
          </a:xfrm>
          <a:prstGeom prst="rect">
            <a:avLst/>
          </a:prstGeom>
        </p:spPr>
      </p:pic>
    </p:spTree>
    <p:extLst>
      <p:ext uri="{BB962C8B-B14F-4D97-AF65-F5344CB8AC3E}">
        <p14:creationId xmlns:p14="http://schemas.microsoft.com/office/powerpoint/2010/main" val="3216587350"/>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7AB8-75BC-4F00-993D-61ED0D474B0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1E476D66-9F8D-448D-B811-536344DB0A0C}"/>
              </a:ext>
            </a:extLst>
          </p:cNvPr>
          <p:cNvSpPr>
            <a:spLocks noGrp="1"/>
          </p:cNvSpPr>
          <p:nvPr>
            <p:ph idx="1"/>
          </p:nvPr>
        </p:nvSpPr>
        <p:spPr/>
        <p:txBody>
          <a:bodyPr>
            <a:normAutofit/>
          </a:bodyPr>
          <a:lstStyle/>
          <a:p>
            <a:r>
              <a:rPr lang="en-US" sz="2400" dirty="0"/>
              <a:t>Compliance 62-64%</a:t>
            </a:r>
          </a:p>
          <a:p>
            <a:r>
              <a:rPr lang="en-US" sz="2400" dirty="0"/>
              <a:t>Median daily dose of inhaled steroid was 75% lower in prn group</a:t>
            </a:r>
          </a:p>
        </p:txBody>
      </p:sp>
    </p:spTree>
    <p:extLst>
      <p:ext uri="{BB962C8B-B14F-4D97-AF65-F5344CB8AC3E}">
        <p14:creationId xmlns:p14="http://schemas.microsoft.com/office/powerpoint/2010/main" val="31912289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NZ"/>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286" t="24687" r="38693" b="5866"/>
          <a:stretch/>
        </p:blipFill>
        <p:spPr bwMode="auto">
          <a:xfrm>
            <a:off x="2051720" y="1412776"/>
            <a:ext cx="4320480" cy="506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004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200" dirty="0" smtClean="0"/>
              <a:t>Effect of Fluticasone 500ug twice daily on inflammatory indices in induced sputum in COPD</a:t>
            </a:r>
            <a:endParaRPr lang="en-NZ"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46" t="14912" r="38906" b="37817"/>
          <a:stretch/>
        </p:blipFill>
        <p:spPr bwMode="auto">
          <a:xfrm>
            <a:off x="1763688" y="1645290"/>
            <a:ext cx="510523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533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62409" y="933222"/>
            <a:ext cx="1899131" cy="3582519"/>
          </a:xfrm>
          <a:prstGeom prst="rect">
            <a:avLst/>
          </a:prstGeom>
          <a:noFill/>
          <a:ln w="9525">
            <a:noFill/>
            <a:miter lim="800000"/>
            <a:headEnd/>
            <a:tailEnd/>
          </a:ln>
        </p:spPr>
        <p:txBody>
          <a:bodyPr wrap="square" lIns="0" tIns="0" rIns="0" bIns="0">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Forced Expiratory Volume in 1 Second (FEV</a:t>
            </a:r>
            <a:r>
              <a:rPr lang="en-GB" sz="2000" b="1" baseline="-25000" dirty="0" err="1">
                <a:solidFill>
                  <a:srgbClr val="FFFFFF"/>
                </a:solidFill>
                <a:latin typeface="Arial" charset="0"/>
              </a:rPr>
              <a:t>1</a:t>
            </a:r>
            <a:r>
              <a:rPr lang="en-GB" sz="2000" b="1" dirty="0" err="1">
                <a:solidFill>
                  <a:srgbClr val="FFFFFF"/>
                </a:solidFill>
                <a:latin typeface="Arial" charset="0"/>
              </a:rPr>
              <a:t>) before Bronchodilator Use and Asthma Control Questionnaire–5 (ACQ-5) Scores.</a:t>
            </a:r>
            <a:endParaRPr lang="en-GB" sz="20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70602" y="5708764"/>
            <a:ext cx="1924762" cy="432045"/>
          </a:xfrm>
          <a:prstGeom prst="rect">
            <a:avLst/>
          </a:prstGeom>
          <a:noFill/>
        </p:spPr>
      </p:pic>
      <p:sp>
        <p:nvSpPr>
          <p:cNvPr id="5124" name="Text Box 4"/>
          <p:cNvSpPr txBox="1">
            <a:spLocks noChangeArrowheads="1"/>
          </p:cNvSpPr>
          <p:nvPr/>
        </p:nvSpPr>
        <p:spPr bwMode="auto">
          <a:xfrm>
            <a:off x="181405" y="4731910"/>
            <a:ext cx="3470504" cy="162609"/>
          </a:xfrm>
          <a:prstGeom prst="rect">
            <a:avLst/>
          </a:prstGeom>
          <a:noFill/>
          <a:ln w="9525">
            <a:noFill/>
            <a:miter lim="800000"/>
            <a:headEnd/>
            <a:tailEnd/>
          </a:ln>
        </p:spPr>
        <p:txBody>
          <a:bodyPr lIns="0" tIns="0" rIns="0" bIns="0">
            <a:spAutoFit/>
          </a:bodyPr>
          <a:lstStyle/>
          <a:p>
            <a:pPr defTabSz="457200">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Bateman ED et al. N </a:t>
            </a:r>
            <a:r>
              <a:rPr lang="en-GB" sz="1089" b="1" dirty="0" err="1">
                <a:solidFill>
                  <a:srgbClr val="FFFFFF"/>
                </a:solidFill>
                <a:latin typeface="Arial" charset="0"/>
              </a:rPr>
              <a:t>Engl</a:t>
            </a:r>
            <a:r>
              <a:rPr lang="en-GB" sz="1089" b="1" dirty="0">
                <a:solidFill>
                  <a:srgbClr val="FFFFFF"/>
                </a:solidFill>
                <a:latin typeface="Arial" charset="0"/>
              </a:rPr>
              <a:t> J Med 2018;378:1877-1887</a:t>
            </a:r>
          </a:p>
        </p:txBody>
      </p:sp>
      <p:pic>
        <p:nvPicPr>
          <p:cNvPr id="6" name="Picture 5" descr="Image"/>
          <p:cNvPicPr>
            <a:picLocks noChangeAspect="1"/>
          </p:cNvPicPr>
          <p:nvPr/>
        </p:nvPicPr>
        <p:blipFill>
          <a:blip r:embed="rId4" cstate="print"/>
          <a:stretch>
            <a:fillRect/>
          </a:stretch>
        </p:blipFill>
        <p:spPr>
          <a:xfrm>
            <a:off x="3025984" y="81216"/>
            <a:ext cx="4643051" cy="6658750"/>
          </a:xfrm>
          <a:prstGeom prst="rect">
            <a:avLst/>
          </a:prstGeom>
        </p:spPr>
      </p:pic>
    </p:spTree>
    <p:extLst>
      <p:ext uri="{BB962C8B-B14F-4D97-AF65-F5344CB8AC3E}">
        <p14:creationId xmlns:p14="http://schemas.microsoft.com/office/powerpoint/2010/main" val="1093057691"/>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645975" y="714849"/>
            <a:ext cx="5854214" cy="379143"/>
          </a:xfrm>
          <a:prstGeom prst="rect">
            <a:avLst/>
          </a:prstGeom>
          <a:noFill/>
          <a:ln w="9525">
            <a:noFill/>
            <a:miter lim="800000"/>
            <a:headEnd/>
            <a:tailEnd/>
          </a:ln>
        </p:spPr>
        <p:txBody>
          <a:bodyPr lIns="0" tIns="0" rIns="0" bIns="0" anchor="ctr">
            <a:spAutoFit/>
          </a:bodyPr>
          <a:lstStyle/>
          <a:p>
            <a:pPr algn="ctr" defTabSz="4572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540" b="1" dirty="0">
                <a:solidFill>
                  <a:srgbClr val="FFFFFF"/>
                </a:solidFill>
                <a:latin typeface="Arial" charset="0"/>
              </a:rPr>
              <a:t>Conclusions</a:t>
            </a:r>
          </a:p>
        </p:txBody>
      </p:sp>
      <p:sp>
        <p:nvSpPr>
          <p:cNvPr id="10242" name="Rectangle 2"/>
          <p:cNvSpPr>
            <a:spLocks noGrp="1" noChangeArrowheads="1"/>
          </p:cNvSpPr>
          <p:nvPr>
            <p:ph type="body"/>
          </p:nvPr>
        </p:nvSpPr>
        <p:spPr>
          <a:xfrm>
            <a:off x="1645973" y="2695492"/>
            <a:ext cx="5856375" cy="3465476"/>
          </a:xfrm>
          <a:ln/>
        </p:spPr>
        <p:txBody>
          <a:bodyPr anchor="t"/>
          <a:lstStyle/>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000" b="0" dirty="0">
                <a:latin typeface="Arial" charset="0"/>
              </a:rPr>
              <a:t>In patients with mild asthma, budesonide–formoterol used as needed was noninferior to twice-daily budesonide with respect to the rate of severe asthma exacerbations during 52 weeks of treatment but was inferior in controlling symptoms.</a:t>
            </a:r>
          </a:p>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000" b="0" dirty="0">
                <a:latin typeface="Arial" charset="0"/>
              </a:rPr>
              <a:t>Patients in the budesonide–formoterol group had approximately one quarter of the inhaled glucocorticoid exposure of those in the budesonide maintenance group.</a:t>
            </a:r>
          </a:p>
        </p:txBody>
      </p:sp>
      <p:pic>
        <p:nvPicPr>
          <p:cNvPr id="10243" name="Picture 3"/>
          <p:cNvPicPr>
            <a:picLocks noChangeAspect="1" noChangeArrowheads="1"/>
          </p:cNvPicPr>
          <p:nvPr/>
        </p:nvPicPr>
        <p:blipFill>
          <a:blip r:embed="rId3" cstate="print"/>
          <a:srcRect/>
          <a:stretch>
            <a:fillRect/>
          </a:stretch>
        </p:blipFill>
        <p:spPr bwMode="auto">
          <a:xfrm>
            <a:off x="5876778" y="6270424"/>
            <a:ext cx="1924762" cy="432045"/>
          </a:xfrm>
          <a:prstGeom prst="rect">
            <a:avLst/>
          </a:prstGeom>
          <a:noFill/>
        </p:spPr>
      </p:pic>
    </p:spTree>
    <p:extLst>
      <p:ext uri="{BB962C8B-B14F-4D97-AF65-F5344CB8AC3E}">
        <p14:creationId xmlns:p14="http://schemas.microsoft.com/office/powerpoint/2010/main" val="2435073060"/>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7AB8-75BC-4F00-993D-61ED0D474B04}"/>
              </a:ext>
            </a:extLst>
          </p:cNvPr>
          <p:cNvSpPr>
            <a:spLocks noGrp="1"/>
          </p:cNvSpPr>
          <p:nvPr>
            <p:ph type="title"/>
          </p:nvPr>
        </p:nvSpPr>
        <p:spPr/>
        <p:txBody>
          <a:bodyPr/>
          <a:lstStyle/>
          <a:p>
            <a:r>
              <a:rPr lang="en-US" dirty="0"/>
              <a:t>My Conclusions</a:t>
            </a:r>
          </a:p>
        </p:txBody>
      </p:sp>
      <p:sp>
        <p:nvSpPr>
          <p:cNvPr id="3" name="Content Placeholder 2">
            <a:extLst>
              <a:ext uri="{FF2B5EF4-FFF2-40B4-BE49-F238E27FC236}">
                <a16:creationId xmlns:a16="http://schemas.microsoft.com/office/drawing/2014/main" id="{1E476D66-9F8D-448D-B811-536344DB0A0C}"/>
              </a:ext>
            </a:extLst>
          </p:cNvPr>
          <p:cNvSpPr>
            <a:spLocks noGrp="1"/>
          </p:cNvSpPr>
          <p:nvPr>
            <p:ph idx="1"/>
          </p:nvPr>
        </p:nvSpPr>
        <p:spPr>
          <a:xfrm>
            <a:off x="607502" y="2381318"/>
            <a:ext cx="7915931" cy="3636511"/>
          </a:xfrm>
        </p:spPr>
        <p:txBody>
          <a:bodyPr>
            <a:normAutofit fontScale="92500" lnSpcReduction="10000"/>
          </a:bodyPr>
          <a:lstStyle/>
          <a:p>
            <a:r>
              <a:rPr lang="en-US" sz="2000" dirty="0"/>
              <a:t>Bud-Form prn is better than SABA – reduced exacerbations and hospitalizations – the days of SABA alone are numbered</a:t>
            </a:r>
          </a:p>
          <a:p>
            <a:r>
              <a:rPr lang="en-US" sz="2000" b="1" dirty="0"/>
              <a:t>Regular </a:t>
            </a:r>
            <a:r>
              <a:rPr lang="en-US" sz="2000" b="1" dirty="0" err="1"/>
              <a:t>ics</a:t>
            </a:r>
            <a:r>
              <a:rPr lang="en-US" sz="2000" b="1" dirty="0"/>
              <a:t> is still king </a:t>
            </a:r>
            <a:r>
              <a:rPr lang="en-US" sz="2000" dirty="0"/>
              <a:t>– better lung function and symptom control, but at what cost and to what end?</a:t>
            </a:r>
          </a:p>
          <a:p>
            <a:r>
              <a:rPr lang="en-US" sz="2000" dirty="0"/>
              <a:t>But is Bud-Form prn more cost effective?</a:t>
            </a:r>
          </a:p>
          <a:p>
            <a:r>
              <a:rPr lang="en-US" sz="2000" dirty="0"/>
              <a:t>Bud-Form prn would solve some of the paradoxes – (1) using an inhaled steroid from the beginning, (3) the inhaler they get relief from also treats the asthma, the (4) inhaler they are started on doesn’t later become the problem</a:t>
            </a:r>
          </a:p>
          <a:p>
            <a:pPr lvl="1"/>
            <a:r>
              <a:rPr lang="en-US" sz="2000" dirty="0"/>
              <a:t>But not all – (2) prn v fixed doses, (5) differences in asthma control perceptions</a:t>
            </a:r>
          </a:p>
          <a:p>
            <a:endParaRPr lang="en-US" sz="2000" dirty="0"/>
          </a:p>
        </p:txBody>
      </p:sp>
    </p:spTree>
    <p:extLst>
      <p:ext uri="{BB962C8B-B14F-4D97-AF65-F5344CB8AC3E}">
        <p14:creationId xmlns:p14="http://schemas.microsoft.com/office/powerpoint/2010/main" val="2359471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63BEE8-7FB0-4F13-8438-0190E039B8A4}"/>
              </a:ext>
            </a:extLst>
          </p:cNvPr>
          <p:cNvPicPr>
            <a:picLocks noGrp="1" noChangeAspect="1"/>
          </p:cNvPicPr>
          <p:nvPr>
            <p:ph idx="4294967295"/>
          </p:nvPr>
        </p:nvPicPr>
        <p:blipFill>
          <a:blip r:embed="rId2"/>
          <a:stretch>
            <a:fillRect/>
          </a:stretch>
        </p:blipFill>
        <p:spPr>
          <a:xfrm>
            <a:off x="2749550" y="2630488"/>
            <a:ext cx="6394450" cy="2871787"/>
          </a:xfrm>
          <a:prstGeom prst="rect">
            <a:avLst/>
          </a:prstGeom>
        </p:spPr>
      </p:pic>
      <p:pic>
        <p:nvPicPr>
          <p:cNvPr id="5" name="Picture 4">
            <a:extLst>
              <a:ext uri="{FF2B5EF4-FFF2-40B4-BE49-F238E27FC236}">
                <a16:creationId xmlns:a16="http://schemas.microsoft.com/office/drawing/2014/main" id="{0DCBF854-66A6-4F6D-BA0A-274DE2B60026}"/>
              </a:ext>
            </a:extLst>
          </p:cNvPr>
          <p:cNvPicPr>
            <a:picLocks noChangeAspect="1"/>
          </p:cNvPicPr>
          <p:nvPr/>
        </p:nvPicPr>
        <p:blipFill>
          <a:blip r:embed="rId3"/>
          <a:stretch>
            <a:fillRect/>
          </a:stretch>
        </p:blipFill>
        <p:spPr>
          <a:xfrm>
            <a:off x="4382444" y="5879953"/>
            <a:ext cx="1464469" cy="409575"/>
          </a:xfrm>
          <a:prstGeom prst="rect">
            <a:avLst/>
          </a:prstGeom>
        </p:spPr>
      </p:pic>
    </p:spTree>
    <p:extLst>
      <p:ext uri="{BB962C8B-B14F-4D97-AF65-F5344CB8AC3E}">
        <p14:creationId xmlns:p14="http://schemas.microsoft.com/office/powerpoint/2010/main" val="3108458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7926" y="511794"/>
            <a:ext cx="5837891" cy="879324"/>
          </a:xfrm>
        </p:spPr>
        <p:txBody>
          <a:bodyPr>
            <a:normAutofit fontScale="90000"/>
          </a:bodyPr>
          <a:lstStyle/>
          <a:p>
            <a:r>
              <a:rPr lang="en-US" dirty="0"/>
              <a:t>Paradoxes of asthma management</a:t>
            </a:r>
            <a:r>
              <a:rPr lang="en-US" baseline="30000" dirty="0"/>
              <a:t>1</a:t>
            </a:r>
            <a:endParaRPr lang="en-US" dirty="0"/>
          </a:p>
        </p:txBody>
      </p:sp>
      <p:sp>
        <p:nvSpPr>
          <p:cNvPr id="26" name="Text Placeholder 25"/>
          <p:cNvSpPr>
            <a:spLocks noGrp="1"/>
          </p:cNvSpPr>
          <p:nvPr>
            <p:ph type="body" sz="quarter" idx="16"/>
          </p:nvPr>
        </p:nvSpPr>
        <p:spPr>
          <a:xfrm>
            <a:off x="1357927" y="6108198"/>
            <a:ext cx="4037036" cy="408831"/>
          </a:xfrm>
        </p:spPr>
        <p:txBody>
          <a:bodyPr>
            <a:noAutofit/>
          </a:bodyPr>
          <a:lstStyle/>
          <a:p>
            <a:pPr>
              <a:buClrTx/>
            </a:pPr>
            <a:r>
              <a:rPr lang="en-US" dirty="0">
                <a:solidFill>
                  <a:srgbClr val="7F7F7F"/>
                </a:solidFill>
              </a:rPr>
              <a:t>1. O’Byrne PM, et al. Eur Respir J 2017 7;50:1701103 [https://doi.org/10.1183/13993003.01103-2017]. 2. </a:t>
            </a:r>
            <a:r>
              <a:rPr lang="en-US" dirty="0"/>
              <a:t>Global Strategy for Asthma Management and Prevention (GINA). Updated 2017.</a:t>
            </a:r>
          </a:p>
        </p:txBody>
      </p:sp>
      <p:sp>
        <p:nvSpPr>
          <p:cNvPr id="39" name="Rectangle 38"/>
          <p:cNvSpPr/>
          <p:nvPr/>
        </p:nvSpPr>
        <p:spPr>
          <a:xfrm>
            <a:off x="1048254" y="175692"/>
            <a:ext cx="2478564" cy="400110"/>
          </a:xfrm>
          <a:prstGeom prst="rect">
            <a:avLst/>
          </a:prstGeom>
          <a:noFill/>
          <a:effectLst/>
        </p:spPr>
        <p:txBody>
          <a:bodyPr wrap="none" lIns="91440" tIns="45720" rIns="91440" bIns="45720">
            <a:spAutoFit/>
          </a:bodyPr>
          <a:lstStyle/>
          <a:p>
            <a:pPr algn="ctr" defTabSz="457200"/>
            <a:r>
              <a:rPr lang="en-AU" sz="2000" b="1" dirty="0">
                <a:ln w="12700">
                  <a:noFill/>
                  <a:prstDash val="solid"/>
                </a:ln>
                <a:solidFill>
                  <a:srgbClr val="FFFFFF">
                    <a:lumMod val="65000"/>
                  </a:srgbClr>
                </a:solidFill>
              </a:rPr>
              <a:t>Recent publication</a:t>
            </a:r>
          </a:p>
        </p:txBody>
      </p:sp>
      <p:sp>
        <p:nvSpPr>
          <p:cNvPr id="40" name="TextBox 39"/>
          <p:cNvSpPr txBox="1"/>
          <p:nvPr/>
        </p:nvSpPr>
        <p:spPr>
          <a:xfrm>
            <a:off x="1357927" y="1517908"/>
            <a:ext cx="3165929" cy="1592744"/>
          </a:xfrm>
          <a:prstGeom prst="rect">
            <a:avLst/>
          </a:prstGeom>
          <a:noFill/>
        </p:spPr>
        <p:txBody>
          <a:bodyPr wrap="square" rtlCol="0">
            <a:spAutoFit/>
          </a:bodyPr>
          <a:lstStyle/>
          <a:p>
            <a:pPr defTabSz="457200">
              <a:spcAft>
                <a:spcPts val="300"/>
              </a:spcAft>
              <a:tabLst>
                <a:tab pos="180975" algn="l"/>
              </a:tabLst>
            </a:pPr>
            <a:r>
              <a:rPr lang="en-US" sz="900" dirty="0">
                <a:solidFill>
                  <a:srgbClr val="FFFFFF">
                    <a:lumMod val="50000"/>
                  </a:srgbClr>
                </a:solidFill>
              </a:rPr>
              <a:t>*	Not for children&lt;12 years</a:t>
            </a:r>
          </a:p>
          <a:p>
            <a:pPr defTabSz="457200">
              <a:spcAft>
                <a:spcPts val="300"/>
              </a:spcAft>
              <a:tabLst>
                <a:tab pos="180975" algn="l"/>
              </a:tabLst>
            </a:pPr>
            <a:r>
              <a:rPr lang="en-US" sz="900" dirty="0">
                <a:solidFill>
                  <a:srgbClr val="FFFFFF">
                    <a:lumMod val="50000"/>
                  </a:srgbClr>
                </a:solidFill>
              </a:rPr>
              <a:t>** 	For children 6-11 years, the preferred Step 3 treatment is medium dose ICS</a:t>
            </a:r>
          </a:p>
          <a:p>
            <a:pPr defTabSz="457200">
              <a:spcAft>
                <a:spcPts val="300"/>
              </a:spcAft>
              <a:tabLst>
                <a:tab pos="180975" algn="l"/>
              </a:tabLst>
            </a:pPr>
            <a:r>
              <a:rPr lang="en-US" sz="900" dirty="0">
                <a:solidFill>
                  <a:srgbClr val="FFFFFF">
                    <a:lumMod val="50000"/>
                  </a:srgbClr>
                </a:solidFill>
              </a:rPr>
              <a:t># 	Low dose ICS/eformoterol is reliever for patients prescribed low dose 	budesonide/eformoterol or low dose beclometasone/eformoterol maintenance 	and reliever therapy</a:t>
            </a:r>
          </a:p>
          <a:p>
            <a:pPr defTabSz="457200">
              <a:spcAft>
                <a:spcPts val="300"/>
              </a:spcAft>
              <a:tabLst>
                <a:tab pos="180975" algn="l"/>
              </a:tabLst>
            </a:pPr>
            <a:r>
              <a:rPr lang="en-US" sz="900" dirty="0">
                <a:solidFill>
                  <a:srgbClr val="FFFFFF">
                    <a:lumMod val="50000"/>
                  </a:srgbClr>
                </a:solidFill>
              </a:rPr>
              <a:t>+   Tiotropium by mist inhaler is an add-on treatment for patients with a history 	of exacerbations; it is not indicated in children &lt;12 years</a:t>
            </a:r>
          </a:p>
        </p:txBody>
      </p:sp>
      <p:sp>
        <p:nvSpPr>
          <p:cNvPr id="42" name="Text Placeholder 25"/>
          <p:cNvSpPr txBox="1">
            <a:spLocks/>
          </p:cNvSpPr>
          <p:nvPr/>
        </p:nvSpPr>
        <p:spPr>
          <a:xfrm>
            <a:off x="5298950" y="6108198"/>
            <a:ext cx="2504285" cy="408831"/>
          </a:xfrm>
          <a:prstGeom prst="rect">
            <a:avLst/>
          </a:prstGeom>
        </p:spPr>
        <p:txBody>
          <a:bodyPr vert="horz" lIns="91440" tIns="45720" rIns="91440" bIns="45720" rtlCol="0">
            <a:noAutofit/>
          </a:bodyPr>
          <a:lstStyle>
            <a:lvl1pPr marL="0" indent="0" algn="l" defTabSz="457200" rtl="0" eaLnBrk="1" latinLnBrk="0" hangingPunct="1">
              <a:lnSpc>
                <a:spcPct val="120000"/>
              </a:lnSpc>
              <a:spcBef>
                <a:spcPct val="20000"/>
              </a:spcBef>
              <a:buClr>
                <a:schemeClr val="accent1"/>
              </a:buClr>
              <a:buFontTx/>
              <a:buNone/>
              <a:defRPr sz="900" kern="1200" spc="0">
                <a:solidFill>
                  <a:schemeClr val="bg1">
                    <a:lumMod val="50000"/>
                  </a:schemeClr>
                </a:solidFill>
                <a:latin typeface="+mn-lt"/>
                <a:ea typeface="+mn-ea"/>
                <a:cs typeface="+mn-cs"/>
              </a:defRPr>
            </a:lvl1pPr>
            <a:lvl2pPr marL="742950" indent="-285750" algn="l" defTabSz="457200" rtl="0" eaLnBrk="1" latinLnBrk="0" hangingPunct="1">
              <a:lnSpc>
                <a:spcPct val="120000"/>
              </a:lnSpc>
              <a:spcBef>
                <a:spcPct val="20000"/>
              </a:spcBef>
              <a:buClr>
                <a:schemeClr val="accent1"/>
              </a:buClr>
              <a:buFont typeface="Arial"/>
              <a:buChar char="–"/>
              <a:defRPr sz="2400" kern="1200" spc="-100">
                <a:solidFill>
                  <a:schemeClr val="tx1"/>
                </a:solidFill>
                <a:latin typeface="+mn-lt"/>
                <a:ea typeface="+mn-ea"/>
                <a:cs typeface="+mn-cs"/>
              </a:defRPr>
            </a:lvl2pPr>
            <a:lvl3pPr marL="1143000" indent="-228600" algn="l" defTabSz="457200" rtl="0" eaLnBrk="1" latinLnBrk="0" hangingPunct="1">
              <a:lnSpc>
                <a:spcPct val="120000"/>
              </a:lnSpc>
              <a:spcBef>
                <a:spcPct val="20000"/>
              </a:spcBef>
              <a:buClr>
                <a:schemeClr val="accent1"/>
              </a:buClr>
              <a:buFont typeface="Arial"/>
              <a:buChar char="•"/>
              <a:defRPr sz="1600" kern="1200" spc="-100">
                <a:solidFill>
                  <a:schemeClr val="tx1"/>
                </a:solidFill>
                <a:latin typeface="+mn-lt"/>
                <a:ea typeface="+mn-ea"/>
                <a:cs typeface="+mn-cs"/>
              </a:defRPr>
            </a:lvl3pPr>
            <a:lvl4pPr marL="16002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4pPr>
            <a:lvl5pPr marL="20574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Clr>
                <a:srgbClr val="DA291C"/>
              </a:buClr>
            </a:pPr>
            <a:r>
              <a:rPr lang="en-US" dirty="0">
                <a:solidFill>
                  <a:srgbClr val="FFFFFF">
                    <a:lumMod val="50000"/>
                  </a:srgbClr>
                </a:solidFill>
              </a:rPr>
              <a:t>LTRA: leukotriene antagonist; OCS: oral corticosteroid</a:t>
            </a:r>
            <a:br>
              <a:rPr lang="en-US" dirty="0">
                <a:solidFill>
                  <a:srgbClr val="FFFFFF">
                    <a:lumMod val="50000"/>
                  </a:srgbClr>
                </a:solidFill>
              </a:rPr>
            </a:br>
            <a:r>
              <a:rPr lang="en-US" dirty="0">
                <a:solidFill>
                  <a:srgbClr val="FFFFFF">
                    <a:lumMod val="50000"/>
                  </a:srgbClr>
                </a:solidFill>
              </a:rPr>
              <a:t>SABA: short acting beta</a:t>
            </a:r>
            <a:r>
              <a:rPr lang="en-US" baseline="-25000" dirty="0">
                <a:solidFill>
                  <a:srgbClr val="FFFFFF">
                    <a:lumMod val="50000"/>
                  </a:srgbClr>
                </a:solidFill>
              </a:rPr>
              <a:t>2</a:t>
            </a:r>
            <a:r>
              <a:rPr lang="en-US" dirty="0">
                <a:solidFill>
                  <a:srgbClr val="FFFFFF">
                    <a:lumMod val="50000"/>
                  </a:srgbClr>
                </a:solidFill>
              </a:rPr>
              <a:t>-agonist; Theophy: theophylline</a:t>
            </a:r>
          </a:p>
        </p:txBody>
      </p:sp>
      <p:sp>
        <p:nvSpPr>
          <p:cNvPr id="43" name="Rounded Rectangle 42"/>
          <p:cNvSpPr/>
          <p:nvPr/>
        </p:nvSpPr>
        <p:spPr>
          <a:xfrm>
            <a:off x="1445319" y="5358684"/>
            <a:ext cx="6274504" cy="64242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en-US" sz="1400" dirty="0">
                <a:solidFill>
                  <a:srgbClr val="FFFFFF"/>
                </a:solidFill>
              </a:rPr>
              <a:t>Overuse of SABA and underuse of preventers is reinforced by paradoxes in current treatment.</a:t>
            </a:r>
            <a:r>
              <a:rPr lang="en-US" sz="1400" baseline="30000" dirty="0">
                <a:solidFill>
                  <a:srgbClr val="FFFFFF"/>
                </a:solidFill>
              </a:rPr>
              <a:t>1</a:t>
            </a:r>
          </a:p>
        </p:txBody>
      </p:sp>
      <p:sp>
        <p:nvSpPr>
          <p:cNvPr id="44" name="TextBox 43"/>
          <p:cNvSpPr txBox="1"/>
          <p:nvPr/>
        </p:nvSpPr>
        <p:spPr>
          <a:xfrm>
            <a:off x="1143002" y="3181457"/>
            <a:ext cx="857469" cy="369332"/>
          </a:xfrm>
          <a:prstGeom prst="rect">
            <a:avLst/>
          </a:prstGeom>
          <a:noFill/>
        </p:spPr>
        <p:txBody>
          <a:bodyPr wrap="square" lIns="0" rIns="0" rtlCol="0">
            <a:spAutoFit/>
          </a:bodyPr>
          <a:lstStyle/>
          <a:p>
            <a:pPr algn="r" defTabSz="457200"/>
            <a:r>
              <a:rPr lang="en-US" sz="900" dirty="0">
                <a:solidFill>
                  <a:srgbClr val="4D4D4D"/>
                </a:solidFill>
              </a:rPr>
              <a:t>PREFERRED CONTROLLER</a:t>
            </a:r>
          </a:p>
        </p:txBody>
      </p:sp>
      <p:sp>
        <p:nvSpPr>
          <p:cNvPr id="45" name="TextBox 44"/>
          <p:cNvSpPr txBox="1"/>
          <p:nvPr/>
        </p:nvSpPr>
        <p:spPr>
          <a:xfrm>
            <a:off x="1205384" y="4028510"/>
            <a:ext cx="795089" cy="369332"/>
          </a:xfrm>
          <a:prstGeom prst="rect">
            <a:avLst/>
          </a:prstGeom>
          <a:noFill/>
        </p:spPr>
        <p:txBody>
          <a:bodyPr wrap="none" lIns="0" rIns="0" rtlCol="0">
            <a:spAutoFit/>
          </a:bodyPr>
          <a:lstStyle/>
          <a:p>
            <a:pPr algn="r" defTabSz="457200"/>
            <a:r>
              <a:rPr lang="en-US" sz="900" dirty="0">
                <a:solidFill>
                  <a:srgbClr val="4D4D4D"/>
                </a:solidFill>
              </a:rPr>
              <a:t>Other controller</a:t>
            </a:r>
          </a:p>
          <a:p>
            <a:pPr algn="r" defTabSz="457200"/>
            <a:r>
              <a:rPr lang="en-US" sz="900" dirty="0">
                <a:solidFill>
                  <a:srgbClr val="4D4D4D"/>
                </a:solidFill>
              </a:rPr>
              <a:t>options</a:t>
            </a:r>
          </a:p>
        </p:txBody>
      </p:sp>
      <p:sp>
        <p:nvSpPr>
          <p:cNvPr id="46" name="TextBox 45"/>
          <p:cNvSpPr txBox="1"/>
          <p:nvPr/>
        </p:nvSpPr>
        <p:spPr>
          <a:xfrm>
            <a:off x="1404155" y="4651546"/>
            <a:ext cx="596317" cy="230832"/>
          </a:xfrm>
          <a:prstGeom prst="rect">
            <a:avLst/>
          </a:prstGeom>
          <a:noFill/>
        </p:spPr>
        <p:txBody>
          <a:bodyPr wrap="square" lIns="0" rIns="0" rtlCol="0">
            <a:spAutoFit/>
          </a:bodyPr>
          <a:lstStyle/>
          <a:p>
            <a:pPr algn="r" defTabSz="457200"/>
            <a:r>
              <a:rPr lang="en-US" sz="900" dirty="0">
                <a:solidFill>
                  <a:srgbClr val="4D4D4D"/>
                </a:solidFill>
              </a:rPr>
              <a:t>RELIEVER</a:t>
            </a:r>
          </a:p>
        </p:txBody>
      </p:sp>
      <p:grpSp>
        <p:nvGrpSpPr>
          <p:cNvPr id="75" name="Group 74"/>
          <p:cNvGrpSpPr/>
          <p:nvPr/>
        </p:nvGrpSpPr>
        <p:grpSpPr>
          <a:xfrm>
            <a:off x="2121274" y="4543372"/>
            <a:ext cx="2488886" cy="445693"/>
            <a:chOff x="1304363" y="4543366"/>
            <a:chExt cx="3318515" cy="445693"/>
          </a:xfrm>
        </p:grpSpPr>
        <p:sp>
          <p:nvSpPr>
            <p:cNvPr id="48" name="Round Single Corner Rectangle 47"/>
            <p:cNvSpPr/>
            <p:nvPr/>
          </p:nvSpPr>
          <p:spPr>
            <a:xfrm rot="10800000">
              <a:off x="1304363" y="4543366"/>
              <a:ext cx="3318515" cy="445693"/>
            </a:xfrm>
            <a:prstGeom prst="round1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wrap="square" rtlCol="0" anchor="ctr"/>
            <a:lstStyle/>
            <a:p>
              <a:pPr algn="ctr" defTabSz="457200"/>
              <a:endParaRPr lang="en-US" dirty="0">
                <a:solidFill>
                  <a:srgbClr val="FFFFFF"/>
                </a:solidFill>
              </a:endParaRPr>
            </a:p>
          </p:txBody>
        </p:sp>
        <p:sp>
          <p:nvSpPr>
            <p:cNvPr id="53" name="Rectangle 52"/>
            <p:cNvSpPr/>
            <p:nvPr/>
          </p:nvSpPr>
          <p:spPr>
            <a:xfrm>
              <a:off x="2050762" y="4636157"/>
              <a:ext cx="1825715" cy="261610"/>
            </a:xfrm>
            <a:prstGeom prst="rect">
              <a:avLst/>
            </a:prstGeom>
          </p:spPr>
          <p:txBody>
            <a:bodyPr wrap="none">
              <a:spAutoFit/>
            </a:bodyPr>
            <a:lstStyle/>
            <a:p>
              <a:pPr algn="ctr" defTabSz="457200"/>
              <a:r>
                <a:rPr lang="en-US" sz="1100" dirty="0">
                  <a:solidFill>
                    <a:srgbClr val="FFFFFF"/>
                  </a:solidFill>
                </a:rPr>
                <a:t>“As needed” SABA</a:t>
              </a:r>
            </a:p>
          </p:txBody>
        </p:sp>
      </p:grpSp>
      <p:sp>
        <p:nvSpPr>
          <p:cNvPr id="56" name="Rectangle 55"/>
          <p:cNvSpPr/>
          <p:nvPr/>
        </p:nvSpPr>
        <p:spPr>
          <a:xfrm>
            <a:off x="2441137" y="5023642"/>
            <a:ext cx="4282868" cy="276999"/>
          </a:xfrm>
          <a:prstGeom prst="rect">
            <a:avLst/>
          </a:prstGeom>
        </p:spPr>
        <p:txBody>
          <a:bodyPr wrap="square">
            <a:spAutoFit/>
          </a:bodyPr>
          <a:lstStyle/>
          <a:p>
            <a:pPr algn="ctr" defTabSz="457200"/>
            <a:r>
              <a:rPr lang="en-US" sz="1200" b="1" dirty="0">
                <a:solidFill>
                  <a:srgbClr val="4D4D4D"/>
                </a:solidFill>
              </a:rPr>
              <a:t>Poor patient understanding and confusion</a:t>
            </a:r>
          </a:p>
        </p:txBody>
      </p:sp>
      <p:grpSp>
        <p:nvGrpSpPr>
          <p:cNvPr id="74" name="Group 73"/>
          <p:cNvGrpSpPr/>
          <p:nvPr/>
        </p:nvGrpSpPr>
        <p:grpSpPr>
          <a:xfrm>
            <a:off x="4593749" y="4543372"/>
            <a:ext cx="3127780" cy="445693"/>
            <a:chOff x="4600875" y="4543366"/>
            <a:chExt cx="4193016" cy="445693"/>
          </a:xfrm>
        </p:grpSpPr>
        <p:sp>
          <p:nvSpPr>
            <p:cNvPr id="55" name="Round Single Corner Rectangle 54"/>
            <p:cNvSpPr/>
            <p:nvPr/>
          </p:nvSpPr>
          <p:spPr>
            <a:xfrm rot="10800000" flipH="1">
              <a:off x="4622879" y="4543366"/>
              <a:ext cx="4149008" cy="445693"/>
            </a:xfrm>
            <a:prstGeom prst="round1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wrap="square" rtlCol="0" anchor="ctr"/>
            <a:lstStyle/>
            <a:p>
              <a:pPr algn="ctr" defTabSz="457200"/>
              <a:endParaRPr lang="en-US" dirty="0">
                <a:solidFill>
                  <a:srgbClr val="FFFFFF"/>
                </a:solidFill>
              </a:endParaRPr>
            </a:p>
          </p:txBody>
        </p:sp>
        <p:sp>
          <p:nvSpPr>
            <p:cNvPr id="57" name="Rectangle 56"/>
            <p:cNvSpPr/>
            <p:nvPr/>
          </p:nvSpPr>
          <p:spPr>
            <a:xfrm>
              <a:off x="4600875" y="4635411"/>
              <a:ext cx="4193016" cy="261610"/>
            </a:xfrm>
            <a:prstGeom prst="rect">
              <a:avLst/>
            </a:prstGeom>
          </p:spPr>
          <p:txBody>
            <a:bodyPr wrap="none">
              <a:spAutoFit/>
            </a:bodyPr>
            <a:lstStyle/>
            <a:p>
              <a:pPr algn="ctr" defTabSz="457200"/>
              <a:r>
                <a:rPr lang="en-US" sz="1100" dirty="0">
                  <a:solidFill>
                    <a:srgbClr val="FFFFFF"/>
                  </a:solidFill>
                </a:rPr>
                <a:t>“As needed” SABA or low dose ICS/formoterol</a:t>
              </a:r>
              <a:r>
                <a:rPr lang="en-US" sz="1100" baseline="30000" dirty="0">
                  <a:solidFill>
                    <a:srgbClr val="FFFFFF"/>
                  </a:solidFill>
                </a:rPr>
                <a:t>#</a:t>
              </a:r>
            </a:p>
          </p:txBody>
        </p:sp>
      </p:grpSp>
      <p:grpSp>
        <p:nvGrpSpPr>
          <p:cNvPr id="109" name="Group 108"/>
          <p:cNvGrpSpPr/>
          <p:nvPr/>
        </p:nvGrpSpPr>
        <p:grpSpPr>
          <a:xfrm>
            <a:off x="2121276" y="2850648"/>
            <a:ext cx="877421" cy="1706022"/>
            <a:chOff x="1304365" y="2850648"/>
            <a:chExt cx="1169894" cy="1706022"/>
          </a:xfrm>
        </p:grpSpPr>
        <p:sp>
          <p:nvSpPr>
            <p:cNvPr id="50" name="Round Single Corner Rectangle 49"/>
            <p:cNvSpPr/>
            <p:nvPr/>
          </p:nvSpPr>
          <p:spPr>
            <a:xfrm rot="10800000" flipV="1">
              <a:off x="1304365" y="2850648"/>
              <a:ext cx="1169894" cy="1041862"/>
            </a:xfrm>
            <a:prstGeom prst="round1Rect">
              <a:avLst>
                <a:gd name="adj" fmla="val 6373"/>
              </a:avLst>
            </a:prstGeom>
            <a:solidFill>
              <a:schemeClr val="bg1">
                <a:lumMod val="7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1</a:t>
              </a:r>
            </a:p>
          </p:txBody>
        </p:sp>
        <p:sp>
          <p:nvSpPr>
            <p:cNvPr id="49" name="Rectangle 48"/>
            <p:cNvSpPr/>
            <p:nvPr/>
          </p:nvSpPr>
          <p:spPr>
            <a:xfrm>
              <a:off x="1304365" y="3872670"/>
              <a:ext cx="1169894"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a:solidFill>
                    <a:srgbClr val="FFFFFF"/>
                  </a:solidFill>
                </a:rPr>
                <a:t>Consider low dose ICS</a:t>
              </a:r>
            </a:p>
          </p:txBody>
        </p:sp>
      </p:grpSp>
      <p:grpSp>
        <p:nvGrpSpPr>
          <p:cNvPr id="108" name="Group 107"/>
          <p:cNvGrpSpPr/>
          <p:nvPr/>
        </p:nvGrpSpPr>
        <p:grpSpPr>
          <a:xfrm>
            <a:off x="2998697" y="2850649"/>
            <a:ext cx="1611465" cy="1706023"/>
            <a:chOff x="2474260" y="2850647"/>
            <a:chExt cx="2148620" cy="1706023"/>
          </a:xfrm>
        </p:grpSpPr>
        <p:sp>
          <p:nvSpPr>
            <p:cNvPr id="54" name="Rectangle 53"/>
            <p:cNvSpPr/>
            <p:nvPr/>
          </p:nvSpPr>
          <p:spPr>
            <a:xfrm>
              <a:off x="2474260" y="2850647"/>
              <a:ext cx="2148620" cy="1041863"/>
            </a:xfrm>
            <a:prstGeom prst="rect">
              <a:avLst/>
            </a:prstGeom>
            <a:solidFill>
              <a:schemeClr val="tx1">
                <a:lumMod val="60000"/>
                <a:lumOff val="40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2:</a:t>
              </a:r>
            </a:p>
            <a:p>
              <a:pPr algn="ctr" defTabSz="457200"/>
              <a:r>
                <a:rPr lang="en-US" sz="1000" dirty="0">
                  <a:solidFill>
                    <a:srgbClr val="FFFFFF"/>
                  </a:solidFill>
                </a:rPr>
                <a:t>Low dose ICS</a:t>
              </a:r>
            </a:p>
          </p:txBody>
        </p:sp>
        <p:sp>
          <p:nvSpPr>
            <p:cNvPr id="58" name="Rectangle 57"/>
            <p:cNvSpPr/>
            <p:nvPr/>
          </p:nvSpPr>
          <p:spPr>
            <a:xfrm>
              <a:off x="2474260" y="3872670"/>
              <a:ext cx="2148620"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000" dirty="0">
                  <a:solidFill>
                    <a:srgbClr val="FFFFFF"/>
                  </a:solidFill>
                </a:rPr>
                <a:t>LTRA/Low dose theophylline*</a:t>
              </a:r>
            </a:p>
          </p:txBody>
        </p:sp>
      </p:grpSp>
      <p:grpSp>
        <p:nvGrpSpPr>
          <p:cNvPr id="105" name="Group 104"/>
          <p:cNvGrpSpPr/>
          <p:nvPr/>
        </p:nvGrpSpPr>
        <p:grpSpPr>
          <a:xfrm>
            <a:off x="6490925" y="1852808"/>
            <a:ext cx="1483901" cy="2704016"/>
            <a:chOff x="7130562" y="1852808"/>
            <a:chExt cx="1978535" cy="2704016"/>
          </a:xfrm>
        </p:grpSpPr>
        <p:sp>
          <p:nvSpPr>
            <p:cNvPr id="99" name="Freeform 98"/>
            <p:cNvSpPr/>
            <p:nvPr/>
          </p:nvSpPr>
          <p:spPr>
            <a:xfrm rot="20597748" flipV="1">
              <a:off x="7130562" y="1852808"/>
              <a:ext cx="1978535" cy="2172940"/>
            </a:xfrm>
            <a:custGeom>
              <a:avLst/>
              <a:gdLst>
                <a:gd name="connsiteX0" fmla="*/ 1978535 w 1978535"/>
                <a:gd name="connsiteY0" fmla="*/ 2172940 h 2172940"/>
                <a:gd name="connsiteX1" fmla="*/ 1326448 w 1978535"/>
                <a:gd name="connsiteY1" fmla="*/ 0 h 2172940"/>
                <a:gd name="connsiteX2" fmla="*/ 0 w 1978535"/>
                <a:gd name="connsiteY2" fmla="*/ 398059 h 2172940"/>
                <a:gd name="connsiteX3" fmla="*/ 532632 w 1978535"/>
                <a:gd name="connsiteY3" fmla="*/ 2172940 h 2172940"/>
              </a:gdLst>
              <a:ahLst/>
              <a:cxnLst>
                <a:cxn ang="0">
                  <a:pos x="connsiteX0" y="connsiteY0"/>
                </a:cxn>
                <a:cxn ang="0">
                  <a:pos x="connsiteX1" y="connsiteY1"/>
                </a:cxn>
                <a:cxn ang="0">
                  <a:pos x="connsiteX2" y="connsiteY2"/>
                </a:cxn>
                <a:cxn ang="0">
                  <a:pos x="connsiteX3" y="connsiteY3"/>
                </a:cxn>
              </a:cxnLst>
              <a:rect l="l" t="t" r="r" b="b"/>
              <a:pathLst>
                <a:path w="1978535" h="2172940">
                  <a:moveTo>
                    <a:pt x="1978535" y="2172940"/>
                  </a:moveTo>
                  <a:lnTo>
                    <a:pt x="1326448" y="0"/>
                  </a:lnTo>
                  <a:lnTo>
                    <a:pt x="0" y="398059"/>
                  </a:lnTo>
                  <a:lnTo>
                    <a:pt x="532632" y="2172940"/>
                  </a:lnTo>
                  <a:close/>
                </a:path>
              </a:pathLst>
            </a:custGeom>
            <a:solidFill>
              <a:schemeClr val="accent2"/>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endParaRPr lang="en-US" sz="1000" dirty="0">
                <a:solidFill>
                  <a:srgbClr val="FFFFFF"/>
                </a:solidFill>
              </a:endParaRPr>
            </a:p>
          </p:txBody>
        </p:sp>
        <p:grpSp>
          <p:nvGrpSpPr>
            <p:cNvPr id="104" name="Group 103"/>
            <p:cNvGrpSpPr/>
            <p:nvPr/>
          </p:nvGrpSpPr>
          <p:grpSpPr>
            <a:xfrm>
              <a:off x="7370177" y="2123570"/>
              <a:ext cx="1385161" cy="2433254"/>
              <a:chOff x="7370177" y="2123570"/>
              <a:chExt cx="1385161" cy="2433254"/>
            </a:xfrm>
          </p:grpSpPr>
          <p:sp>
            <p:nvSpPr>
              <p:cNvPr id="103" name="Rectangle 102"/>
              <p:cNvSpPr/>
              <p:nvPr/>
            </p:nvSpPr>
            <p:spPr>
              <a:xfrm>
                <a:off x="7445352" y="2123570"/>
                <a:ext cx="1188898" cy="1674474"/>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tIns="180000" rtlCol="0" anchor="t" anchorCtr="0">
                <a:spAutoFit/>
              </a:bodyPr>
              <a:lstStyle/>
              <a:p>
                <a:pPr algn="ctr" defTabSz="457200"/>
                <a:r>
                  <a:rPr lang="en-US" sz="1400" b="1" dirty="0">
                    <a:solidFill>
                      <a:srgbClr val="FFFFFF"/>
                    </a:solidFill>
                  </a:rPr>
                  <a:t>STEP 5:</a:t>
                </a:r>
              </a:p>
              <a:p>
                <a:pPr algn="ctr" defTabSz="457200"/>
                <a:r>
                  <a:rPr lang="en-US" sz="1000" dirty="0">
                    <a:solidFill>
                      <a:srgbClr val="FFFFFF"/>
                    </a:solidFill>
                  </a:rPr>
                  <a:t>Refer  for</a:t>
                </a:r>
              </a:p>
              <a:p>
                <a:pPr algn="ctr" defTabSz="457200"/>
                <a:r>
                  <a:rPr lang="en-US" sz="1000" dirty="0">
                    <a:solidFill>
                      <a:srgbClr val="FFFFFF"/>
                    </a:solidFill>
                  </a:rPr>
                  <a:t>add on treatment</a:t>
                </a:r>
              </a:p>
              <a:p>
                <a:pPr algn="ctr" defTabSz="457200"/>
                <a:endParaRPr lang="en-US" sz="1000" dirty="0">
                  <a:solidFill>
                    <a:srgbClr val="FFFFFF"/>
                  </a:solidFill>
                </a:endParaRPr>
              </a:p>
              <a:p>
                <a:pPr algn="ctr" defTabSz="457200"/>
                <a:r>
                  <a:rPr lang="en-US" sz="1000" dirty="0">
                    <a:solidFill>
                      <a:srgbClr val="FFFFFF"/>
                    </a:solidFill>
                  </a:rPr>
                  <a:t>e.g. Tiotropium*</a:t>
                </a:r>
                <a:r>
                  <a:rPr lang="en-US" sz="1000" baseline="30000" dirty="0">
                    <a:solidFill>
                      <a:srgbClr val="FFFFFF"/>
                    </a:solidFill>
                  </a:rPr>
                  <a:t>+</a:t>
                </a:r>
              </a:p>
              <a:p>
                <a:pPr algn="ctr" defTabSz="457200"/>
                <a:r>
                  <a:rPr lang="en-US" sz="1000" dirty="0">
                    <a:solidFill>
                      <a:srgbClr val="FFFFFF"/>
                    </a:solidFill>
                  </a:rPr>
                  <a:t>Anti IgE</a:t>
                </a:r>
              </a:p>
              <a:p>
                <a:pPr algn="ctr" defTabSz="457200"/>
                <a:r>
                  <a:rPr lang="en-US" sz="1000" dirty="0">
                    <a:solidFill>
                      <a:srgbClr val="FFFFFF"/>
                    </a:solidFill>
                  </a:rPr>
                  <a:t>Anti IL- 5*</a:t>
                </a:r>
              </a:p>
            </p:txBody>
          </p:sp>
          <p:sp>
            <p:nvSpPr>
              <p:cNvPr id="71" name="Rectangle 70"/>
              <p:cNvSpPr/>
              <p:nvPr/>
            </p:nvSpPr>
            <p:spPr>
              <a:xfrm>
                <a:off x="7370177" y="3872824"/>
                <a:ext cx="1385161"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r>
                  <a:rPr lang="en-US" sz="1000" dirty="0">
                    <a:solidFill>
                      <a:srgbClr val="FFFFFF"/>
                    </a:solidFill>
                  </a:rPr>
                  <a:t>Low dose OCS</a:t>
                </a:r>
              </a:p>
            </p:txBody>
          </p:sp>
        </p:grpSp>
      </p:grpSp>
      <p:grpSp>
        <p:nvGrpSpPr>
          <p:cNvPr id="106" name="Group 105"/>
          <p:cNvGrpSpPr/>
          <p:nvPr/>
        </p:nvGrpSpPr>
        <p:grpSpPr>
          <a:xfrm>
            <a:off x="5503113" y="2257156"/>
            <a:ext cx="1394856" cy="2299668"/>
            <a:chOff x="5813484" y="2257156"/>
            <a:chExt cx="1859808" cy="2299668"/>
          </a:xfrm>
        </p:grpSpPr>
        <p:sp>
          <p:nvSpPr>
            <p:cNvPr id="97" name="Freeform 96"/>
            <p:cNvSpPr/>
            <p:nvPr/>
          </p:nvSpPr>
          <p:spPr>
            <a:xfrm rot="20597748" flipV="1">
              <a:off x="5813484" y="2257156"/>
              <a:ext cx="1859808" cy="1777309"/>
            </a:xfrm>
            <a:custGeom>
              <a:avLst/>
              <a:gdLst>
                <a:gd name="connsiteX0" fmla="*/ 1859808 w 1859808"/>
                <a:gd name="connsiteY0" fmla="*/ 1777309 h 1777309"/>
                <a:gd name="connsiteX1" fmla="*/ 1326448 w 1859808"/>
                <a:gd name="connsiteY1" fmla="*/ 0 h 1777309"/>
                <a:gd name="connsiteX2" fmla="*/ 0 w 1859808"/>
                <a:gd name="connsiteY2" fmla="*/ 398059 h 1777309"/>
                <a:gd name="connsiteX3" fmla="*/ 413905 w 1859808"/>
                <a:gd name="connsiteY3" fmla="*/ 1777309 h 1777309"/>
              </a:gdLst>
              <a:ahLst/>
              <a:cxnLst>
                <a:cxn ang="0">
                  <a:pos x="connsiteX0" y="connsiteY0"/>
                </a:cxn>
                <a:cxn ang="0">
                  <a:pos x="connsiteX1" y="connsiteY1"/>
                </a:cxn>
                <a:cxn ang="0">
                  <a:pos x="connsiteX2" y="connsiteY2"/>
                </a:cxn>
                <a:cxn ang="0">
                  <a:pos x="connsiteX3" y="connsiteY3"/>
                </a:cxn>
              </a:cxnLst>
              <a:rect l="l" t="t" r="r" b="b"/>
              <a:pathLst>
                <a:path w="1859808" h="1777309">
                  <a:moveTo>
                    <a:pt x="1859808" y="1777309"/>
                  </a:moveTo>
                  <a:lnTo>
                    <a:pt x="1326448" y="0"/>
                  </a:lnTo>
                  <a:lnTo>
                    <a:pt x="0" y="398059"/>
                  </a:lnTo>
                  <a:lnTo>
                    <a:pt x="413905" y="1777309"/>
                  </a:lnTo>
                  <a:close/>
                </a:path>
              </a:pathLst>
            </a:custGeom>
            <a:solidFill>
              <a:schemeClr val="accent2"/>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endParaRPr lang="en-US" sz="1000" dirty="0">
                <a:solidFill>
                  <a:srgbClr val="FFFFFF"/>
                </a:solidFill>
              </a:endParaRPr>
            </a:p>
          </p:txBody>
        </p:sp>
        <p:sp>
          <p:nvSpPr>
            <p:cNvPr id="102" name="Rectangle 101"/>
            <p:cNvSpPr/>
            <p:nvPr/>
          </p:nvSpPr>
          <p:spPr>
            <a:xfrm>
              <a:off x="6082245" y="2479170"/>
              <a:ext cx="1188898" cy="905033"/>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tIns="180000" rtlCol="0" anchor="t" anchorCtr="0">
              <a:spAutoFit/>
            </a:bodyPr>
            <a:lstStyle/>
            <a:p>
              <a:pPr algn="ctr" defTabSz="457200"/>
              <a:r>
                <a:rPr lang="en-US" sz="1400" b="1" dirty="0">
                  <a:solidFill>
                    <a:srgbClr val="FFFFFF"/>
                  </a:solidFill>
                </a:rPr>
                <a:t>STEP 4:</a:t>
              </a:r>
            </a:p>
            <a:p>
              <a:pPr algn="ctr" defTabSz="457200"/>
              <a:r>
                <a:rPr lang="en-US" sz="1000" dirty="0">
                  <a:solidFill>
                    <a:srgbClr val="FFFFFF"/>
                  </a:solidFill>
                </a:rPr>
                <a:t>Medium/high dose</a:t>
              </a:r>
            </a:p>
            <a:p>
              <a:pPr algn="ctr" defTabSz="457200"/>
              <a:r>
                <a:rPr lang="en-US" sz="1000" dirty="0">
                  <a:solidFill>
                    <a:srgbClr val="FFFFFF"/>
                  </a:solidFill>
                </a:rPr>
                <a:t>ICS + LABA</a:t>
              </a:r>
            </a:p>
          </p:txBody>
        </p:sp>
        <p:sp>
          <p:nvSpPr>
            <p:cNvPr id="72" name="Rectangle 71"/>
            <p:cNvSpPr/>
            <p:nvPr/>
          </p:nvSpPr>
          <p:spPr>
            <a:xfrm>
              <a:off x="5993736" y="3872824"/>
              <a:ext cx="1376170"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r>
                <a:rPr lang="en-US" sz="1000" dirty="0">
                  <a:solidFill>
                    <a:srgbClr val="FFFFFF"/>
                  </a:solidFill>
                </a:rPr>
                <a:t>+ tiotropium*</a:t>
              </a:r>
              <a:r>
                <a:rPr lang="en-US" sz="1000" baseline="30000" dirty="0">
                  <a:solidFill>
                    <a:srgbClr val="FFFFFF"/>
                  </a:solidFill>
                </a:rPr>
                <a:t>+</a:t>
              </a:r>
            </a:p>
            <a:p>
              <a:pPr algn="ctr" defTabSz="457200"/>
              <a:r>
                <a:rPr lang="en-US" sz="1000" dirty="0">
                  <a:solidFill>
                    <a:srgbClr val="FFFFFF"/>
                  </a:solidFill>
                </a:rPr>
                <a:t>High dose ICS + LTRA (or +</a:t>
              </a:r>
              <a:r>
                <a:rPr lang="en-US" sz="1000" dirty="0" err="1">
                  <a:solidFill>
                    <a:srgbClr val="FFFFFF"/>
                  </a:solidFill>
                </a:rPr>
                <a:t>theoph</a:t>
              </a:r>
              <a:r>
                <a:rPr lang="en-US" sz="1000" dirty="0">
                  <a:solidFill>
                    <a:srgbClr val="FFFFFF"/>
                  </a:solidFill>
                </a:rPr>
                <a:t>*)</a:t>
              </a:r>
            </a:p>
          </p:txBody>
        </p:sp>
      </p:grpSp>
      <p:grpSp>
        <p:nvGrpSpPr>
          <p:cNvPr id="107" name="Group 106"/>
          <p:cNvGrpSpPr/>
          <p:nvPr/>
        </p:nvGrpSpPr>
        <p:grpSpPr>
          <a:xfrm>
            <a:off x="4521189" y="2661087"/>
            <a:ext cx="1296492" cy="1895739"/>
            <a:chOff x="4504252" y="2661085"/>
            <a:chExt cx="1728656" cy="1895739"/>
          </a:xfrm>
        </p:grpSpPr>
        <p:sp>
          <p:nvSpPr>
            <p:cNvPr id="101" name="Freeform 100"/>
            <p:cNvSpPr/>
            <p:nvPr/>
          </p:nvSpPr>
          <p:spPr>
            <a:xfrm rot="20597748" flipV="1">
              <a:off x="4504252" y="2661085"/>
              <a:ext cx="1728656" cy="1385050"/>
            </a:xfrm>
            <a:custGeom>
              <a:avLst/>
              <a:gdLst>
                <a:gd name="connsiteX0" fmla="*/ 1728656 w 1728656"/>
                <a:gd name="connsiteY0" fmla="*/ 1385050 h 1385050"/>
                <a:gd name="connsiteX1" fmla="*/ 1313010 w 1728656"/>
                <a:gd name="connsiteY1" fmla="*/ 0 h 1385050"/>
                <a:gd name="connsiteX2" fmla="*/ 0 w 1728656"/>
                <a:gd name="connsiteY2" fmla="*/ 394027 h 1385050"/>
                <a:gd name="connsiteX3" fmla="*/ 297399 w 1728656"/>
                <a:gd name="connsiteY3" fmla="*/ 1385050 h 1385050"/>
              </a:gdLst>
              <a:ahLst/>
              <a:cxnLst>
                <a:cxn ang="0">
                  <a:pos x="connsiteX0" y="connsiteY0"/>
                </a:cxn>
                <a:cxn ang="0">
                  <a:pos x="connsiteX1" y="connsiteY1"/>
                </a:cxn>
                <a:cxn ang="0">
                  <a:pos x="connsiteX2" y="connsiteY2"/>
                </a:cxn>
                <a:cxn ang="0">
                  <a:pos x="connsiteX3" y="connsiteY3"/>
                </a:cxn>
              </a:cxnLst>
              <a:rect l="l" t="t" r="r" b="b"/>
              <a:pathLst>
                <a:path w="1728656" h="1385050">
                  <a:moveTo>
                    <a:pt x="1728656" y="1385050"/>
                  </a:moveTo>
                  <a:lnTo>
                    <a:pt x="1313010" y="0"/>
                  </a:lnTo>
                  <a:lnTo>
                    <a:pt x="0" y="394027"/>
                  </a:lnTo>
                  <a:lnTo>
                    <a:pt x="297399" y="1385050"/>
                  </a:lnTo>
                  <a:close/>
                </a:path>
              </a:pathLst>
            </a:custGeom>
            <a:solidFill>
              <a:schemeClr val="accent2"/>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endParaRPr lang="en-US" sz="1000" dirty="0">
                <a:solidFill>
                  <a:srgbClr val="FFFFFF"/>
                </a:solidFill>
              </a:endParaRPr>
            </a:p>
          </p:txBody>
        </p:sp>
        <p:sp>
          <p:nvSpPr>
            <p:cNvPr id="67" name="Rectangle 66"/>
            <p:cNvSpPr/>
            <p:nvPr/>
          </p:nvSpPr>
          <p:spPr>
            <a:xfrm>
              <a:off x="4731437" y="2834770"/>
              <a:ext cx="1188898" cy="1050001"/>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tIns="180000" rtlCol="0" anchor="t" anchorCtr="0"/>
            <a:lstStyle/>
            <a:p>
              <a:pPr algn="ctr" defTabSz="457200"/>
              <a:r>
                <a:rPr lang="en-US" sz="1400" b="1" dirty="0">
                  <a:solidFill>
                    <a:srgbClr val="FFFFFF"/>
                  </a:solidFill>
                </a:rPr>
                <a:t>STEP 3:</a:t>
              </a:r>
            </a:p>
            <a:p>
              <a:pPr algn="ctr" defTabSz="457200"/>
              <a:r>
                <a:rPr lang="en-US" sz="1000" dirty="0">
                  <a:solidFill>
                    <a:srgbClr val="FFFFFF"/>
                  </a:solidFill>
                </a:rPr>
                <a:t>Low dose</a:t>
              </a:r>
            </a:p>
            <a:p>
              <a:pPr algn="ctr" defTabSz="457200"/>
              <a:r>
                <a:rPr lang="en-US" sz="1000" dirty="0">
                  <a:solidFill>
                    <a:srgbClr val="FFFFFF"/>
                  </a:solidFill>
                </a:rPr>
                <a:t>ICS + LABA**</a:t>
              </a:r>
            </a:p>
          </p:txBody>
        </p:sp>
        <p:sp>
          <p:nvSpPr>
            <p:cNvPr id="73" name="Rectangle 72"/>
            <p:cNvSpPr/>
            <p:nvPr/>
          </p:nvSpPr>
          <p:spPr>
            <a:xfrm>
              <a:off x="4622878" y="3872824"/>
              <a:ext cx="1370858" cy="684000"/>
            </a:xfrm>
            <a:prstGeom prst="rect">
              <a:avLst/>
            </a:prstGeom>
            <a:solidFill>
              <a:schemeClr val="accent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algn="ctr" defTabSz="457200"/>
              <a:r>
                <a:rPr lang="en-US" sz="1000" dirty="0">
                  <a:solidFill>
                    <a:srgbClr val="FFFFFF"/>
                  </a:solidFill>
                </a:rPr>
                <a:t>Med/high dose ICS </a:t>
              </a:r>
            </a:p>
            <a:p>
              <a:pPr algn="ctr" defTabSz="457200"/>
              <a:r>
                <a:rPr lang="en-US" sz="1000" dirty="0">
                  <a:solidFill>
                    <a:srgbClr val="FFFFFF"/>
                  </a:solidFill>
                </a:rPr>
                <a:t>Low dose ICS+LTRA</a:t>
              </a:r>
              <a:br>
                <a:rPr lang="en-US" sz="1000" dirty="0">
                  <a:solidFill>
                    <a:srgbClr val="FFFFFF"/>
                  </a:solidFill>
                </a:rPr>
              </a:br>
              <a:r>
                <a:rPr lang="en-US" sz="1000" dirty="0">
                  <a:solidFill>
                    <a:srgbClr val="FFFFFF"/>
                  </a:solidFill>
                </a:rPr>
                <a:t>(or +theoph*)</a:t>
              </a:r>
            </a:p>
          </p:txBody>
        </p:sp>
      </p:grpSp>
      <p:sp>
        <p:nvSpPr>
          <p:cNvPr id="110" name="TextBox 109"/>
          <p:cNvSpPr txBox="1"/>
          <p:nvPr/>
        </p:nvSpPr>
        <p:spPr>
          <a:xfrm>
            <a:off x="2147100" y="1252789"/>
            <a:ext cx="5558014" cy="307777"/>
          </a:xfrm>
          <a:prstGeom prst="rect">
            <a:avLst/>
          </a:prstGeom>
          <a:noFill/>
        </p:spPr>
        <p:txBody>
          <a:bodyPr wrap="square" rtlCol="0">
            <a:spAutoFit/>
          </a:bodyPr>
          <a:lstStyle/>
          <a:p>
            <a:pPr algn="ctr" defTabSz="457200"/>
            <a:r>
              <a:rPr lang="en-US" sz="1400" b="1" dirty="0">
                <a:solidFill>
                  <a:srgbClr val="DA291C"/>
                </a:solidFill>
              </a:rPr>
              <a:t>Treatment guidelines</a:t>
            </a:r>
            <a:r>
              <a:rPr lang="en-US" sz="1400" b="1" baseline="30000" dirty="0">
                <a:solidFill>
                  <a:srgbClr val="DA291C"/>
                </a:solidFill>
              </a:rPr>
              <a:t>2</a:t>
            </a:r>
          </a:p>
        </p:txBody>
      </p:sp>
      <p:sp>
        <p:nvSpPr>
          <p:cNvPr id="125" name="Freeform 124"/>
          <p:cNvSpPr/>
          <p:nvPr/>
        </p:nvSpPr>
        <p:spPr>
          <a:xfrm flipV="1">
            <a:off x="3003578" y="1579864"/>
            <a:ext cx="4721330" cy="3446754"/>
          </a:xfrm>
          <a:custGeom>
            <a:avLst/>
            <a:gdLst>
              <a:gd name="connsiteX0" fmla="*/ 2143034 w 6295106"/>
              <a:gd name="connsiteY0" fmla="*/ 3446754 h 3446754"/>
              <a:gd name="connsiteX1" fmla="*/ 6295106 w 6295106"/>
              <a:gd name="connsiteY1" fmla="*/ 3446754 h 3446754"/>
              <a:gd name="connsiteX2" fmla="*/ 6295106 w 6295106"/>
              <a:gd name="connsiteY2" fmla="*/ 0 h 3446754"/>
              <a:gd name="connsiteX3" fmla="*/ 2143034 w 6295106"/>
              <a:gd name="connsiteY3" fmla="*/ 0 h 3446754"/>
              <a:gd name="connsiteX4" fmla="*/ 2143034 w 6295106"/>
              <a:gd name="connsiteY4" fmla="*/ 460432 h 3446754"/>
              <a:gd name="connsiteX5" fmla="*/ 0 w 6295106"/>
              <a:gd name="connsiteY5" fmla="*/ 460432 h 3446754"/>
              <a:gd name="connsiteX6" fmla="*/ 0 w 6295106"/>
              <a:gd name="connsiteY6" fmla="*/ 2406705 h 3446754"/>
              <a:gd name="connsiteX7" fmla="*/ 2143034 w 6295106"/>
              <a:gd name="connsiteY7" fmla="*/ 2406705 h 344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5106" h="3446754">
                <a:moveTo>
                  <a:pt x="2143034" y="3446754"/>
                </a:moveTo>
                <a:lnTo>
                  <a:pt x="6295106" y="3446754"/>
                </a:lnTo>
                <a:lnTo>
                  <a:pt x="6295106" y="0"/>
                </a:lnTo>
                <a:lnTo>
                  <a:pt x="2143034" y="0"/>
                </a:lnTo>
                <a:lnTo>
                  <a:pt x="2143034" y="460432"/>
                </a:lnTo>
                <a:lnTo>
                  <a:pt x="0" y="460432"/>
                </a:lnTo>
                <a:lnTo>
                  <a:pt x="0" y="2406705"/>
                </a:lnTo>
                <a:lnTo>
                  <a:pt x="2143034" y="2406705"/>
                </a:lnTo>
                <a:close/>
              </a:path>
            </a:pathLst>
          </a:custGeom>
          <a:solidFill>
            <a:schemeClr val="l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7" name="Rectangle 126"/>
          <p:cNvSpPr/>
          <p:nvPr/>
        </p:nvSpPr>
        <p:spPr>
          <a:xfrm flipH="1">
            <a:off x="2066222" y="2722736"/>
            <a:ext cx="2543937" cy="2335476"/>
          </a:xfrm>
          <a:prstGeom prst="rect">
            <a:avLst/>
          </a:prstGeom>
          <a:solidFill>
            <a:schemeClr val="l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6" name="TextBox 115"/>
          <p:cNvSpPr txBox="1"/>
          <p:nvPr/>
        </p:nvSpPr>
        <p:spPr>
          <a:xfrm>
            <a:off x="2121274" y="1848575"/>
            <a:ext cx="2533238" cy="956773"/>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1: </a:t>
            </a:r>
            <a:r>
              <a:rPr lang="en-US" sz="1200" dirty="0">
                <a:solidFill>
                  <a:srgbClr val="4D4D4D"/>
                </a:solidFill>
              </a:rPr>
              <a:t>Step 1 SABA alone does not treat underlying inflammation associated with exacerbations</a:t>
            </a:r>
          </a:p>
        </p:txBody>
      </p:sp>
      <p:sp>
        <p:nvSpPr>
          <p:cNvPr id="111" name="TextBox 110"/>
          <p:cNvSpPr txBox="1"/>
          <p:nvPr/>
        </p:nvSpPr>
        <p:spPr>
          <a:xfrm>
            <a:off x="1816253" y="2722739"/>
            <a:ext cx="2533238" cy="956773"/>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2: </a:t>
            </a:r>
            <a:r>
              <a:rPr lang="en-US" sz="1200" dirty="0">
                <a:solidFill>
                  <a:srgbClr val="4D4D4D"/>
                </a:solidFill>
              </a:rPr>
              <a:t>Conflicting message between “prn” SABA” at Step 1, but at higher steps a “fixed dose” (i.e. “preventer” ICS) is used</a:t>
            </a:r>
          </a:p>
        </p:txBody>
      </p:sp>
      <p:sp>
        <p:nvSpPr>
          <p:cNvPr id="118" name="TextBox 117"/>
          <p:cNvSpPr txBox="1"/>
          <p:nvPr/>
        </p:nvSpPr>
        <p:spPr>
          <a:xfrm>
            <a:off x="4919082" y="171825"/>
            <a:ext cx="2533238" cy="1141439"/>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3: </a:t>
            </a:r>
            <a:r>
              <a:rPr lang="en-US" sz="1200" dirty="0">
                <a:solidFill>
                  <a:srgbClr val="4D4D4D"/>
                </a:solidFill>
              </a:rPr>
              <a:t>Patient misconception that SABA provides the most benefit, despite a switch from SABA “prn” to ICS fixed dose at Step 2</a:t>
            </a:r>
          </a:p>
        </p:txBody>
      </p:sp>
      <p:sp>
        <p:nvSpPr>
          <p:cNvPr id="117" name="TextBox 116"/>
          <p:cNvSpPr txBox="1"/>
          <p:nvPr/>
        </p:nvSpPr>
        <p:spPr>
          <a:xfrm>
            <a:off x="6670636" y="4288581"/>
            <a:ext cx="2533238" cy="956773"/>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4: </a:t>
            </a:r>
            <a:r>
              <a:rPr lang="en-US" sz="1200" dirty="0">
                <a:solidFill>
                  <a:srgbClr val="4D4D4D"/>
                </a:solidFill>
              </a:rPr>
              <a:t>Conflicting safety message: “SABA alone (step 1) is safe &amp; LABA alone (step 3) unsafe”</a:t>
            </a:r>
          </a:p>
        </p:txBody>
      </p:sp>
      <p:sp>
        <p:nvSpPr>
          <p:cNvPr id="119" name="TextBox 118"/>
          <p:cNvSpPr txBox="1"/>
          <p:nvPr/>
        </p:nvSpPr>
        <p:spPr>
          <a:xfrm>
            <a:off x="7452320" y="375747"/>
            <a:ext cx="1800200" cy="132610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rtlCol="0">
            <a:spAutoFit/>
          </a:bodyPr>
          <a:lstStyle/>
          <a:p>
            <a:pPr defTabSz="457200"/>
            <a:r>
              <a:rPr lang="en-US" sz="1200" b="1" dirty="0">
                <a:solidFill>
                  <a:srgbClr val="DA291C"/>
                </a:solidFill>
              </a:rPr>
              <a:t>Paradox 5: </a:t>
            </a:r>
            <a:r>
              <a:rPr lang="en-US" sz="1200" dirty="0">
                <a:solidFill>
                  <a:srgbClr val="4D4D4D"/>
                </a:solidFill>
              </a:rPr>
              <a:t>Dislocation between patient/doctor understanding of asthma control and frequency, impact &amp; severity of symptoms</a:t>
            </a:r>
          </a:p>
        </p:txBody>
      </p:sp>
      <p:sp>
        <p:nvSpPr>
          <p:cNvPr id="47" name="Rectangle 46"/>
          <p:cNvSpPr/>
          <p:nvPr/>
        </p:nvSpPr>
        <p:spPr>
          <a:xfrm>
            <a:off x="2055522" y="2722739"/>
            <a:ext cx="948059" cy="1851779"/>
          </a:xfrm>
          <a:prstGeom prst="rect">
            <a:avLst/>
          </a:prstGeom>
          <a:solidFill>
            <a:schemeClr val="l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11900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500"/>
                                        <p:tgtEl>
                                          <p:spTgt spid="1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500"/>
                                        <p:tgtEl>
                                          <p:spTgt spid="1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6"/>
                                        </p:tgtEl>
                                      </p:cBhvr>
                                    </p:animEffect>
                                    <p:set>
                                      <p:cBhvr>
                                        <p:cTn id="26" dur="1" fill="hold">
                                          <p:stCondLst>
                                            <p:cond delay="499"/>
                                          </p:stCondLst>
                                        </p:cTn>
                                        <p:tgtEl>
                                          <p:spTgt spid="11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1"/>
                                        </p:tgtEl>
                                      </p:cBhvr>
                                    </p:animEffect>
                                    <p:set>
                                      <p:cBhvr>
                                        <p:cTn id="34" dur="1" fill="hold">
                                          <p:stCondLst>
                                            <p:cond delay="499"/>
                                          </p:stCondLst>
                                        </p:cTn>
                                        <p:tgtEl>
                                          <p:spTgt spid="1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25"/>
                                        </p:tgtEl>
                                      </p:cBhvr>
                                    </p:animEffect>
                                    <p:set>
                                      <p:cBhvr>
                                        <p:cTn id="37" dur="1" fill="hold">
                                          <p:stCondLst>
                                            <p:cond delay="499"/>
                                          </p:stCondLst>
                                        </p:cTn>
                                        <p:tgtEl>
                                          <p:spTgt spid="12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fade">
                                      <p:cBhvr>
                                        <p:cTn id="48" dur="500"/>
                                        <p:tgtEl>
                                          <p:spTgt spid="127"/>
                                        </p:tgtEl>
                                      </p:cBhvr>
                                    </p:animEffect>
                                  </p:childTnLst>
                                </p:cTn>
                              </p:par>
                              <p:par>
                                <p:cTn id="49" presetID="10" presetClass="exit" presetSubtype="0" fill="hold" grpId="1" nodeType="withEffect">
                                  <p:stCondLst>
                                    <p:cond delay="0"/>
                                  </p:stCondLst>
                                  <p:childTnLst>
                                    <p:animEffect transition="out" filter="fade">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fade">
                                      <p:cBhvr>
                                        <p:cTn id="54" dur="500"/>
                                        <p:tgtEl>
                                          <p:spTgt spid="117"/>
                                        </p:tgtEl>
                                      </p:cBhvr>
                                    </p:animEffect>
                                  </p:childTnLst>
                                </p:cTn>
                              </p:par>
                              <p:par>
                                <p:cTn id="55" presetID="10" presetClass="exit" presetSubtype="0" fill="hold" grpId="1" nodeType="withEffect">
                                  <p:stCondLst>
                                    <p:cond delay="0"/>
                                  </p:stCondLst>
                                  <p:childTnLst>
                                    <p:animEffect transition="out" filter="fade">
                                      <p:cBhvr>
                                        <p:cTn id="56" dur="500"/>
                                        <p:tgtEl>
                                          <p:spTgt spid="118"/>
                                        </p:tgtEl>
                                      </p:cBhvr>
                                    </p:animEffect>
                                    <p:set>
                                      <p:cBhvr>
                                        <p:cTn id="57" dur="1" fill="hold">
                                          <p:stCondLst>
                                            <p:cond delay="499"/>
                                          </p:stCondLst>
                                        </p:cTn>
                                        <p:tgtEl>
                                          <p:spTgt spid="1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17"/>
                                        </p:tgtEl>
                                      </p:cBhvr>
                                    </p:animEffect>
                                    <p:set>
                                      <p:cBhvr>
                                        <p:cTn id="62" dur="1" fill="hold">
                                          <p:stCondLst>
                                            <p:cond delay="499"/>
                                          </p:stCondLst>
                                        </p:cTn>
                                        <p:tgtEl>
                                          <p:spTgt spid="11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7"/>
                                        </p:tgtEl>
                                      </p:cBhvr>
                                    </p:animEffect>
                                    <p:set>
                                      <p:cBhvr>
                                        <p:cTn id="65" dur="1" fill="hold">
                                          <p:stCondLst>
                                            <p:cond delay="499"/>
                                          </p:stCondLst>
                                        </p:cTn>
                                        <p:tgtEl>
                                          <p:spTgt spid="127"/>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P spid="56" grpId="0"/>
      <p:bldP spid="125" grpId="0" animBg="1"/>
      <p:bldP spid="125" grpId="1" animBg="1"/>
      <p:bldP spid="127" grpId="0" animBg="1"/>
      <p:bldP spid="127" grpId="1" animBg="1"/>
      <p:bldP spid="116" grpId="0" animBg="1"/>
      <p:bldP spid="116" grpId="1" animBg="1"/>
      <p:bldP spid="111" grpId="0" animBg="1"/>
      <p:bldP spid="111" grpId="1" animBg="1"/>
      <p:bldP spid="118" grpId="0" animBg="1"/>
      <p:bldP spid="118" grpId="1" animBg="1"/>
      <p:bldP spid="117" grpId="0" animBg="1"/>
      <p:bldP spid="117" grpId="1" animBg="1"/>
      <p:bldP spid="119" grpId="0" animBg="1"/>
      <p:bldP spid="47" grpId="0" animBg="1"/>
      <p:bldP spid="4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NZ" sz="2800" dirty="0" smtClean="0"/>
              <a:t>1. Step 1 SABA alone does not treat underlying inflammation</a:t>
            </a:r>
          </a:p>
          <a:p>
            <a:r>
              <a:rPr lang="en-NZ" sz="2800" dirty="0" smtClean="0"/>
              <a:t>2. Conflicting message PRN at stage 1 but fixed dose ICS at Stage 2</a:t>
            </a:r>
          </a:p>
          <a:p>
            <a:r>
              <a:rPr lang="en-NZ" sz="2800" dirty="0" smtClean="0"/>
              <a:t>3. Pt misconception: SABA provides most benefit….ie introduced first</a:t>
            </a:r>
          </a:p>
          <a:p>
            <a:r>
              <a:rPr lang="en-NZ" sz="2800" dirty="0" smtClean="0"/>
              <a:t>4. SABA alone safe but LABA alone is not!</a:t>
            </a:r>
          </a:p>
          <a:p>
            <a:r>
              <a:rPr lang="en-NZ" sz="2800" dirty="0" smtClean="0"/>
              <a:t>5. Dislocation between </a:t>
            </a:r>
            <a:r>
              <a:rPr lang="en-NZ" sz="2800" dirty="0" err="1" smtClean="0"/>
              <a:t>pt</a:t>
            </a:r>
            <a:r>
              <a:rPr lang="en-NZ" sz="2800" dirty="0" smtClean="0"/>
              <a:t>/doctor understanding of asthma control and impact/severity of </a:t>
            </a:r>
            <a:r>
              <a:rPr lang="en-NZ" sz="2800" dirty="0" err="1" smtClean="0"/>
              <a:t>Sx</a:t>
            </a:r>
            <a:endParaRPr lang="en-NZ" sz="2800" dirty="0"/>
          </a:p>
        </p:txBody>
      </p:sp>
      <p:sp>
        <p:nvSpPr>
          <p:cNvPr id="3" name="Title 2"/>
          <p:cNvSpPr>
            <a:spLocks noGrp="1"/>
          </p:cNvSpPr>
          <p:nvPr>
            <p:ph type="title"/>
          </p:nvPr>
        </p:nvSpPr>
        <p:spPr>
          <a:xfrm>
            <a:off x="323528" y="260648"/>
            <a:ext cx="7104654" cy="1130470"/>
          </a:xfrm>
        </p:spPr>
        <p:txBody>
          <a:bodyPr>
            <a:normAutofit fontScale="90000"/>
          </a:bodyPr>
          <a:lstStyle/>
          <a:p>
            <a:r>
              <a:rPr lang="en-NZ" dirty="0" smtClean="0"/>
              <a:t>The 5 Paradoxes of Asthma Guidelines</a:t>
            </a:r>
            <a:endParaRPr lang="en-NZ" dirty="0"/>
          </a:p>
        </p:txBody>
      </p:sp>
      <p:sp>
        <p:nvSpPr>
          <p:cNvPr id="4" name="Text Placeholder 3"/>
          <p:cNvSpPr>
            <a:spLocks noGrp="1"/>
          </p:cNvSpPr>
          <p:nvPr>
            <p:ph type="body" sz="quarter" idx="16"/>
          </p:nvPr>
        </p:nvSpPr>
        <p:spPr/>
        <p:txBody>
          <a:bodyPr/>
          <a:lstStyle/>
          <a:p>
            <a:endParaRPr lang="en-NZ" dirty="0"/>
          </a:p>
        </p:txBody>
      </p:sp>
    </p:spTree>
    <p:extLst>
      <p:ext uri="{BB962C8B-B14F-4D97-AF65-F5344CB8AC3E}">
        <p14:creationId xmlns:p14="http://schemas.microsoft.com/office/powerpoint/2010/main" val="4084086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445321" y="1684033"/>
            <a:ext cx="3469469" cy="3439333"/>
          </a:xfrm>
          <a:prstGeom prst="roundRect">
            <a:avLst>
              <a:gd name="adj" fmla="val 2567"/>
            </a:avLst>
          </a:prstGeom>
          <a:ln>
            <a:solidFill>
              <a:srgbClr val="08295A"/>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en-US" sz="1400" b="1" dirty="0">
              <a:solidFill>
                <a:srgbClr val="08295A"/>
              </a:solidFill>
            </a:endParaRPr>
          </a:p>
        </p:txBody>
      </p:sp>
      <p:sp>
        <p:nvSpPr>
          <p:cNvPr id="12" name="Rounded Rectangle 11"/>
          <p:cNvSpPr/>
          <p:nvPr/>
        </p:nvSpPr>
        <p:spPr>
          <a:xfrm>
            <a:off x="1445318" y="5323263"/>
            <a:ext cx="6274503" cy="731168"/>
          </a:xfrm>
          <a:prstGeom prst="roundRect">
            <a:avLst>
              <a:gd name="adj" fmla="val 5243"/>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80000" tIns="108000" rIns="180000" bIns="108000" rtlCol="0" anchor="ctr">
            <a:spAutoFit/>
          </a:bodyPr>
          <a:lstStyle/>
          <a:p>
            <a:pPr algn="ctr" defTabSz="457200"/>
            <a:r>
              <a:rPr lang="en-US" sz="1600" dirty="0">
                <a:solidFill>
                  <a:srgbClr val="FFFFFF"/>
                </a:solidFill>
              </a:rPr>
              <a:t>1 out of 3 patients (34%) with uncontrolled asthma do not take their preventer medication.</a:t>
            </a:r>
            <a:r>
              <a:rPr lang="en-US" sz="1600" baseline="30000" dirty="0">
                <a:solidFill>
                  <a:srgbClr val="FFFFFF"/>
                </a:solidFill>
              </a:rPr>
              <a:t>2</a:t>
            </a:r>
          </a:p>
        </p:txBody>
      </p:sp>
      <p:sp>
        <p:nvSpPr>
          <p:cNvPr id="7" name="Title 6"/>
          <p:cNvSpPr>
            <a:spLocks noGrp="1"/>
          </p:cNvSpPr>
          <p:nvPr>
            <p:ph type="title"/>
          </p:nvPr>
        </p:nvSpPr>
        <p:spPr>
          <a:xfrm>
            <a:off x="1187624" y="116632"/>
            <a:ext cx="6038425" cy="1152128"/>
          </a:xfrm>
        </p:spPr>
        <p:txBody>
          <a:bodyPr>
            <a:noAutofit/>
          </a:bodyPr>
          <a:lstStyle/>
          <a:p>
            <a:pPr>
              <a:lnSpc>
                <a:spcPct val="100000"/>
              </a:lnSpc>
            </a:pPr>
            <a:r>
              <a:rPr lang="en-US" sz="3200" dirty="0"/>
              <a:t>Under-utilisation of ICS is associated with an increased risk of death from asthma</a:t>
            </a:r>
            <a:r>
              <a:rPr lang="en-US" sz="3200" baseline="30000" dirty="0"/>
              <a:t>1</a:t>
            </a:r>
          </a:p>
        </p:txBody>
      </p:sp>
      <p:sp>
        <p:nvSpPr>
          <p:cNvPr id="9" name="Text Placeholder 8"/>
          <p:cNvSpPr>
            <a:spLocks noGrp="1"/>
          </p:cNvSpPr>
          <p:nvPr>
            <p:ph type="body" sz="quarter" idx="16"/>
          </p:nvPr>
        </p:nvSpPr>
        <p:spPr/>
        <p:txBody>
          <a:bodyPr/>
          <a:lstStyle/>
          <a:p>
            <a:r>
              <a:rPr lang="nb-NO" dirty="0"/>
              <a:t>1. Suissa S, et al. New Engl J Med 2000;343:332-6. 2. Reddel HK, et al. Med J Aust 2015 May 18;202(9):492-7.</a:t>
            </a:r>
          </a:p>
        </p:txBody>
      </p:sp>
      <p:sp>
        <p:nvSpPr>
          <p:cNvPr id="11" name="TextBox 10"/>
          <p:cNvSpPr txBox="1"/>
          <p:nvPr/>
        </p:nvSpPr>
        <p:spPr>
          <a:xfrm>
            <a:off x="5094784" y="3953813"/>
            <a:ext cx="2625038" cy="1615827"/>
          </a:xfrm>
          <a:prstGeom prst="rect">
            <a:avLst/>
          </a:prstGeom>
          <a:noFill/>
        </p:spPr>
        <p:txBody>
          <a:bodyPr wrap="square" lIns="0" tIns="0" rIns="0" bIns="0" rtlCol="0">
            <a:spAutoFit/>
          </a:bodyPr>
          <a:lstStyle/>
          <a:p>
            <a:pPr defTabSz="457200">
              <a:spcAft>
                <a:spcPts val="600"/>
              </a:spcAft>
            </a:pPr>
            <a:r>
              <a:rPr lang="en-US" sz="1000" b="1" dirty="0">
                <a:solidFill>
                  <a:srgbClr val="FFFFFF">
                    <a:lumMod val="50000"/>
                  </a:srgbClr>
                </a:solidFill>
              </a:rPr>
              <a:t>Study design: </a:t>
            </a:r>
            <a:r>
              <a:rPr lang="en-US" sz="1000" dirty="0">
                <a:solidFill>
                  <a:srgbClr val="FFFFFF">
                    <a:lumMod val="50000"/>
                  </a:srgbClr>
                </a:solidFill>
              </a:rPr>
              <a:t>A population-based epidemiologic study (nested case-control design) of case patients (n=66) and controls (n=2,681) with severe asthma, predominantly derived from the computerised data bases of Saskatchewan Health.</a:t>
            </a:r>
          </a:p>
          <a:p>
            <a:pPr defTabSz="457200">
              <a:spcAft>
                <a:spcPts val="600"/>
              </a:spcAft>
            </a:pPr>
            <a:r>
              <a:rPr lang="en-US" sz="1000" dirty="0">
                <a:solidFill>
                  <a:srgbClr val="FFFFFF">
                    <a:lumMod val="50000"/>
                  </a:srgbClr>
                </a:solidFill>
              </a:rPr>
              <a:t>There were 562 deaths in the cohort, of which 77 were classified as being due to asthma. Mean age of case patients was 30 years (range, 9-54 years).</a:t>
            </a:r>
            <a:r>
              <a:rPr lang="en-US" sz="1000" baseline="30000" dirty="0">
                <a:solidFill>
                  <a:srgbClr val="FFFFFF">
                    <a:lumMod val="50000"/>
                  </a:srgbClr>
                </a:solidFill>
              </a:rPr>
              <a:t>1</a:t>
            </a:r>
          </a:p>
        </p:txBody>
      </p:sp>
      <p:sp>
        <p:nvSpPr>
          <p:cNvPr id="14" name="Text Placeholder 25"/>
          <p:cNvSpPr txBox="1">
            <a:spLocks/>
          </p:cNvSpPr>
          <p:nvPr/>
        </p:nvSpPr>
        <p:spPr>
          <a:xfrm>
            <a:off x="1513897" y="4774491"/>
            <a:ext cx="1860764" cy="424732"/>
          </a:xfrm>
          <a:prstGeom prst="rect">
            <a:avLst/>
          </a:prstGeom>
        </p:spPr>
        <p:txBody>
          <a:bodyPr vert="horz" wrap="square" lIns="91440" tIns="45720" rIns="91440" bIns="45720" rtlCol="0">
            <a:spAutoFit/>
          </a:bodyPr>
          <a:lstStyle>
            <a:lvl1pPr marL="0" indent="0" algn="l" defTabSz="457200" rtl="0" eaLnBrk="1" latinLnBrk="0" hangingPunct="1">
              <a:lnSpc>
                <a:spcPct val="120000"/>
              </a:lnSpc>
              <a:spcBef>
                <a:spcPct val="20000"/>
              </a:spcBef>
              <a:buClr>
                <a:schemeClr val="accent1"/>
              </a:buClr>
              <a:buFontTx/>
              <a:buNone/>
              <a:defRPr sz="900" kern="1200" spc="0">
                <a:solidFill>
                  <a:schemeClr val="bg1">
                    <a:lumMod val="50000"/>
                  </a:schemeClr>
                </a:solidFill>
                <a:latin typeface="+mn-lt"/>
                <a:ea typeface="+mn-ea"/>
                <a:cs typeface="+mn-cs"/>
              </a:defRPr>
            </a:lvl1pPr>
            <a:lvl2pPr marL="742950" indent="-285750" algn="l" defTabSz="457200" rtl="0" eaLnBrk="1" latinLnBrk="0" hangingPunct="1">
              <a:lnSpc>
                <a:spcPct val="120000"/>
              </a:lnSpc>
              <a:spcBef>
                <a:spcPct val="20000"/>
              </a:spcBef>
              <a:buClr>
                <a:schemeClr val="accent1"/>
              </a:buClr>
              <a:buFont typeface="Arial"/>
              <a:buChar char="–"/>
              <a:defRPr sz="2400" kern="1200" spc="-100">
                <a:solidFill>
                  <a:schemeClr val="tx1"/>
                </a:solidFill>
                <a:latin typeface="+mn-lt"/>
                <a:ea typeface="+mn-ea"/>
                <a:cs typeface="+mn-cs"/>
              </a:defRPr>
            </a:lvl2pPr>
            <a:lvl3pPr marL="1143000" indent="-228600" algn="l" defTabSz="457200" rtl="0" eaLnBrk="1" latinLnBrk="0" hangingPunct="1">
              <a:lnSpc>
                <a:spcPct val="120000"/>
              </a:lnSpc>
              <a:spcBef>
                <a:spcPct val="20000"/>
              </a:spcBef>
              <a:buClr>
                <a:schemeClr val="accent1"/>
              </a:buClr>
              <a:buFont typeface="Arial"/>
              <a:buChar char="•"/>
              <a:defRPr sz="1600" kern="1200" spc="-100">
                <a:solidFill>
                  <a:schemeClr val="tx1"/>
                </a:solidFill>
                <a:latin typeface="+mn-lt"/>
                <a:ea typeface="+mn-ea"/>
                <a:cs typeface="+mn-cs"/>
              </a:defRPr>
            </a:lvl3pPr>
            <a:lvl4pPr marL="16002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4pPr>
            <a:lvl5pPr marL="2057400" indent="-228600" algn="l" defTabSz="457200" rtl="0" eaLnBrk="1" latinLnBrk="0" hangingPunct="1">
              <a:lnSpc>
                <a:spcPct val="120000"/>
              </a:lnSpc>
              <a:spcBef>
                <a:spcPct val="20000"/>
              </a:spcBef>
              <a:buClr>
                <a:schemeClr val="accent1"/>
              </a:buClr>
              <a:buFont typeface="Arial"/>
              <a:buChar char="»"/>
              <a:defRPr sz="1200" kern="1200" spc="-1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DA291C"/>
              </a:buClr>
            </a:pPr>
            <a:r>
              <a:rPr lang="en-US" dirty="0">
                <a:solidFill>
                  <a:srgbClr val="FFFFFF">
                    <a:lumMod val="50000"/>
                  </a:srgbClr>
                </a:solidFill>
              </a:rPr>
              <a:t>Adapted from Suissa S, et al. 2000.</a:t>
            </a:r>
            <a:r>
              <a:rPr lang="en-US" baseline="30000" dirty="0">
                <a:solidFill>
                  <a:srgbClr val="FFFFFF">
                    <a:lumMod val="50000"/>
                  </a:srgbClr>
                </a:solidFill>
              </a:rPr>
              <a:t>1</a:t>
            </a:r>
          </a:p>
        </p:txBody>
      </p:sp>
      <p:sp>
        <p:nvSpPr>
          <p:cNvPr id="15" name="Rounded Rectangle 14"/>
          <p:cNvSpPr/>
          <p:nvPr/>
        </p:nvSpPr>
        <p:spPr>
          <a:xfrm>
            <a:off x="1445321" y="1684030"/>
            <a:ext cx="3469469" cy="437379"/>
          </a:xfrm>
          <a:prstGeom prst="roundRect">
            <a:avLst>
              <a:gd name="adj" fmla="val 24556"/>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sz="900" dirty="0">
                <a:solidFill>
                  <a:srgbClr val="FFFFFF"/>
                </a:solidFill>
              </a:rPr>
              <a:t>Fitted rate ratio for death from asthma as a function of the number of canisters of</a:t>
            </a:r>
          </a:p>
          <a:p>
            <a:pPr algn="ctr" defTabSz="457200"/>
            <a:r>
              <a:rPr lang="en-US" sz="900" dirty="0">
                <a:solidFill>
                  <a:srgbClr val="FFFFFF"/>
                </a:solidFill>
              </a:rPr>
              <a:t>inhaled corticosteroids used during the year before the index date</a:t>
            </a:r>
            <a:r>
              <a:rPr lang="en-US" sz="900" baseline="30000" dirty="0">
                <a:solidFill>
                  <a:srgbClr val="FFFFFF"/>
                </a:solidFill>
              </a:rPr>
              <a:t>1</a:t>
            </a:r>
          </a:p>
        </p:txBody>
      </p:sp>
      <p:graphicFrame>
        <p:nvGraphicFramePr>
          <p:cNvPr id="16" name="Chart 15"/>
          <p:cNvGraphicFramePr/>
          <p:nvPr>
            <p:extLst/>
          </p:nvPr>
        </p:nvGraphicFramePr>
        <p:xfrm>
          <a:off x="1495855" y="2228782"/>
          <a:ext cx="3368399" cy="2610669"/>
        </p:xfrm>
        <a:graphic>
          <a:graphicData uri="http://schemas.openxmlformats.org/drawingml/2006/chart">
            <c:chart xmlns:c="http://schemas.openxmlformats.org/drawingml/2006/chart" xmlns:r="http://schemas.openxmlformats.org/officeDocument/2006/relationships" r:id="rId3"/>
          </a:graphicData>
        </a:graphic>
      </p:graphicFrame>
      <p:sp>
        <p:nvSpPr>
          <p:cNvPr id="18" name="Rounded Rectangle 17"/>
          <p:cNvSpPr/>
          <p:nvPr/>
        </p:nvSpPr>
        <p:spPr>
          <a:xfrm>
            <a:off x="5094784" y="1628800"/>
            <a:ext cx="2333358" cy="20982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defTabSz="457200"/>
            <a:endParaRPr lang="en-US" sz="1400" dirty="0">
              <a:solidFill>
                <a:srgbClr val="08295A"/>
              </a:solidFill>
              <a:latin typeface="Avenir Oblique"/>
              <a:cs typeface="Avenir Oblique"/>
            </a:endParaRPr>
          </a:p>
          <a:p>
            <a:pPr defTabSz="457200"/>
            <a:r>
              <a:rPr lang="en-US" sz="1400" dirty="0">
                <a:solidFill>
                  <a:srgbClr val="08295A"/>
                </a:solidFill>
                <a:latin typeface="Avenir Oblique"/>
                <a:cs typeface="Avenir Oblique"/>
              </a:rPr>
              <a:t>“The rate of death from asthma decreased by 21 percent with each additional canister of inhaled corticosteroids used in the previous year (adjusted rate ratio, 0.79; 95 percent confidence interval, 0.65 to 0.97).”</a:t>
            </a:r>
            <a:r>
              <a:rPr lang="en-US" sz="1400" baseline="30000" dirty="0">
                <a:solidFill>
                  <a:srgbClr val="08295A"/>
                </a:solidFill>
                <a:latin typeface="Avenir Oblique"/>
                <a:cs typeface="Avenir Oblique"/>
              </a:rPr>
              <a:t>1</a:t>
            </a:r>
            <a:r>
              <a:rPr lang="en-US" sz="1400" dirty="0">
                <a:solidFill>
                  <a:srgbClr val="DA291C"/>
                </a:solidFill>
                <a:latin typeface="Avenir Oblique"/>
                <a:cs typeface="Avenir Oblique"/>
              </a:rPr>
              <a:t> </a:t>
            </a:r>
          </a:p>
          <a:p>
            <a:pPr defTabSz="457200"/>
            <a:endParaRPr lang="en-US" sz="1000" dirty="0">
              <a:solidFill>
                <a:srgbClr val="DA291C"/>
              </a:solidFill>
              <a:latin typeface="Avenir Oblique"/>
              <a:cs typeface="Avenir Oblique"/>
            </a:endParaRPr>
          </a:p>
          <a:p>
            <a:pPr algn="ctr" defTabSz="457200"/>
            <a:endParaRPr lang="en-US" sz="1400" baseline="30000" dirty="0">
              <a:solidFill>
                <a:srgbClr val="C62406"/>
              </a:solidFill>
            </a:endParaRPr>
          </a:p>
        </p:txBody>
      </p:sp>
    </p:spTree>
    <p:extLst>
      <p:ext uri="{BB962C8B-B14F-4D97-AF65-F5344CB8AC3E}">
        <p14:creationId xmlns:p14="http://schemas.microsoft.com/office/powerpoint/2010/main" val="27500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M Health PowerPoint template 2">
  <a:themeElements>
    <a:clrScheme name="CM Health PowerPoint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M Health PowerPoint template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08CD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08CD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CM Health PowerPoint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M Health PowerPoint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M Health PowerPoint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M Health PowerPoint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M Health PowerPoint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M Health PowerPoint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M Health PowerPoint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M Health PowerPoint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M Health PowerPoint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M Health PowerPoint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M Health PowerPoint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M Health PowerPoint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AZ Respiratory Theme">
  <a:themeElements>
    <a:clrScheme name="Custom 3">
      <a:dk1>
        <a:srgbClr val="4D4D4D"/>
      </a:dk1>
      <a:lt1>
        <a:srgbClr val="FFFFFF"/>
      </a:lt1>
      <a:dk2>
        <a:srgbClr val="787878"/>
      </a:dk2>
      <a:lt2>
        <a:srgbClr val="E7E6E6"/>
      </a:lt2>
      <a:accent1>
        <a:srgbClr val="DA291C"/>
      </a:accent1>
      <a:accent2>
        <a:srgbClr val="08295A"/>
      </a:accent2>
      <a:accent3>
        <a:srgbClr val="AFD0EF"/>
      </a:accent3>
      <a:accent4>
        <a:srgbClr val="CBCF36"/>
      </a:accent4>
      <a:accent5>
        <a:srgbClr val="F3F0A4"/>
      </a:accent5>
      <a:accent6>
        <a:srgbClr val="499AA4"/>
      </a:accent6>
      <a:hlink>
        <a:srgbClr val="C80C1F"/>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14">
    <a:dk1>
      <a:srgbClr val="808080"/>
    </a:dk1>
    <a:lt1>
      <a:srgbClr val="FFFFFF"/>
    </a:lt1>
    <a:dk2>
      <a:srgbClr val="000064"/>
    </a:dk2>
    <a:lt2>
      <a:srgbClr val="FFFF00"/>
    </a:lt2>
    <a:accent1>
      <a:srgbClr val="FFFF00"/>
    </a:accent1>
    <a:accent2>
      <a:srgbClr val="C0C0C0"/>
    </a:accent2>
    <a:accent3>
      <a:srgbClr val="AAAAB8"/>
    </a:accent3>
    <a:accent4>
      <a:srgbClr val="DADADA"/>
    </a:accent4>
    <a:accent5>
      <a:srgbClr val="FFFFAA"/>
    </a:accent5>
    <a:accent6>
      <a:srgbClr val="AEAEAE"/>
    </a:accent6>
    <a:hlink>
      <a:srgbClr val="FF9900"/>
    </a:hlink>
    <a:folHlink>
      <a:srgbClr val="00CC00"/>
    </a:folHlink>
  </a:clrScheme>
</a:themeOverride>
</file>

<file path=docProps/app.xml><?xml version="1.0" encoding="utf-8"?>
<Properties xmlns="http://schemas.openxmlformats.org/officeDocument/2006/extended-properties" xmlns:vt="http://schemas.openxmlformats.org/officeDocument/2006/docPropsVTypes">
  <TotalTime>2109</TotalTime>
  <Words>5065</Words>
  <Application>Microsoft Office PowerPoint</Application>
  <PresentationFormat>On-screen Show (4:3)</PresentationFormat>
  <Paragraphs>441</Paragraphs>
  <Slides>58</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58</vt:i4>
      </vt:variant>
    </vt:vector>
  </HeadingPairs>
  <TitlesOfParts>
    <vt:vector size="70" baseType="lpstr">
      <vt:lpstr>ＭＳ Ｐゴシック</vt:lpstr>
      <vt:lpstr>Arial</vt:lpstr>
      <vt:lpstr>Avenir Oblique</vt:lpstr>
      <vt:lpstr>Calibri</vt:lpstr>
      <vt:lpstr>Candara</vt:lpstr>
      <vt:lpstr>Century Gothic</vt:lpstr>
      <vt:lpstr>Gothic</vt:lpstr>
      <vt:lpstr>StarSymbol</vt:lpstr>
      <vt:lpstr>Wingdings 2</vt:lpstr>
      <vt:lpstr>CM Health PowerPoint template 2</vt:lpstr>
      <vt:lpstr>Quotable</vt:lpstr>
      <vt:lpstr>AZ Respiratory Theme</vt:lpstr>
      <vt:lpstr>Making Sense of New Inhaled Therapies in COPD</vt:lpstr>
      <vt:lpstr>PowerPoint Presentation</vt:lpstr>
      <vt:lpstr>Pyramid of value for COPD interventions</vt:lpstr>
      <vt:lpstr>Inhaler Chart </vt:lpstr>
      <vt:lpstr>Inhaler Chart LABA/LAMA/LABA+LAMA</vt:lpstr>
      <vt:lpstr>PowerPoint Presentation</vt:lpstr>
      <vt:lpstr>Paradoxes of asthma management1</vt:lpstr>
      <vt:lpstr>The 5 Paradoxes of Asthma Guidelines</vt:lpstr>
      <vt:lpstr>Under-utilisation of ICS is associated with an increased risk of death from asthma1</vt:lpstr>
      <vt:lpstr>PowerPoint Presentation</vt:lpstr>
      <vt:lpstr>PowerPoint Presentation</vt:lpstr>
      <vt:lpstr>Results – Asthma controlled weeks</vt:lpstr>
      <vt:lpstr>PowerPoint Presentation</vt:lpstr>
      <vt:lpstr>GOLD 2018  - treatment recommendations</vt:lpstr>
      <vt:lpstr>LABA+LAMA &gt;LABA or LAMA</vt:lpstr>
      <vt:lpstr>LABA +LAMA vs LAMA (Indacaterol + glycopyrronium vs tiotropium)</vt:lpstr>
      <vt:lpstr>LABA+LAMA &gt;LAMA&gt;LABA wrt Lung Fn</vt:lpstr>
      <vt:lpstr>Spiriva vs Seretide on exacerbation rate COPD</vt:lpstr>
      <vt:lpstr>LABA/LAMA improves FEV1 &gt; ICS/LABA in COPD</vt:lpstr>
      <vt:lpstr>Indacaterol + Glycopyronium vs monotherapy and tiotropium- FEV1</vt:lpstr>
      <vt:lpstr>PowerPoint Presentation</vt:lpstr>
      <vt:lpstr>What about neutrophilic bronchitis?</vt:lpstr>
      <vt:lpstr>Time to first exacerbation</vt:lpstr>
      <vt:lpstr>Lung function</vt:lpstr>
      <vt:lpstr>Health status</vt:lpstr>
      <vt:lpstr>Antibiotic Resistance at 3 months</vt:lpstr>
      <vt:lpstr>GOLD 2018  - treatment recommendations</vt:lpstr>
      <vt:lpstr>Summary Asthma</vt:lpstr>
      <vt:lpstr>Summary COPD</vt:lpstr>
      <vt:lpstr>What do I do with COPD patients on ICS?</vt:lpstr>
      <vt:lpstr>Universal goal of clinicians and patients</vt:lpstr>
      <vt:lpstr>PowerPoint Presentation</vt:lpstr>
      <vt:lpstr>Smartinhalers Devices</vt:lpstr>
      <vt:lpstr>Under-utilisation of ICS is associated with an increased risk of death from asthma1</vt:lpstr>
      <vt:lpstr>Paradoxes of asthma management1</vt:lpstr>
      <vt:lpstr>New Zealand adult asthma guidelines</vt:lpstr>
      <vt:lpstr>PowerPoint Presentation</vt:lpstr>
      <vt:lpstr>Methods</vt:lpstr>
      <vt:lpstr>PowerPoint Presentation</vt:lpstr>
      <vt:lpstr>PowerPoint Presentation</vt:lpstr>
      <vt:lpstr>Results – Asthma controlled weeks</vt:lpstr>
      <vt:lpstr>PowerPoint Presentation</vt:lpstr>
      <vt:lpstr>PowerPoint Presentation</vt:lpstr>
      <vt:lpstr>Results - Exacerbations</vt:lpstr>
      <vt:lpstr>PowerPoint Presentation</vt:lpstr>
      <vt:lpstr>Changes in pre-bronchodilator FEV1</vt:lpstr>
      <vt:lpstr>PowerPoint Presentation</vt:lpstr>
      <vt:lpstr>PowerPoint Presentation</vt:lpstr>
      <vt:lpstr>Methods</vt:lpstr>
      <vt:lpstr>PowerPoint Presentation</vt:lpstr>
      <vt:lpstr>PowerPoint Presentation</vt:lpstr>
      <vt:lpstr>PowerPoint Presentation</vt:lpstr>
      <vt:lpstr>Results</vt:lpstr>
      <vt:lpstr>PowerPoint Presentation</vt:lpstr>
      <vt:lpstr>Effect of Fluticasone 500ug twice daily on inflammatory indices in induced sputum in COPD</vt:lpstr>
      <vt:lpstr>PowerPoint Presentation</vt:lpstr>
      <vt:lpstr>PowerPoint Presentation</vt:lpstr>
      <vt:lpstr>My Conclusions</vt:lpstr>
    </vt:vector>
  </TitlesOfParts>
  <Company>healthAlliance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Lewis (CMDHB)</dc:creator>
  <cp:lastModifiedBy>Andrea</cp:lastModifiedBy>
  <cp:revision>179</cp:revision>
  <cp:lastPrinted>2018-06-28T21:15:37Z</cp:lastPrinted>
  <dcterms:created xsi:type="dcterms:W3CDTF">2015-08-09T23:39:35Z</dcterms:created>
  <dcterms:modified xsi:type="dcterms:W3CDTF">2018-07-23T00:10:03Z</dcterms:modified>
</cp:coreProperties>
</file>